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37"/>
  </p:notesMasterIdLst>
  <p:handoutMasterIdLst>
    <p:handoutMasterId r:id="rId38"/>
  </p:handoutMasterIdLst>
  <p:sldIdLst>
    <p:sldId id="257" r:id="rId5"/>
    <p:sldId id="405" r:id="rId6"/>
    <p:sldId id="423" r:id="rId7"/>
    <p:sldId id="453" r:id="rId8"/>
    <p:sldId id="454" r:id="rId9"/>
    <p:sldId id="455" r:id="rId10"/>
    <p:sldId id="456" r:id="rId11"/>
    <p:sldId id="468" r:id="rId12"/>
    <p:sldId id="470" r:id="rId13"/>
    <p:sldId id="469" r:id="rId14"/>
    <p:sldId id="471" r:id="rId15"/>
    <p:sldId id="472" r:id="rId16"/>
    <p:sldId id="457" r:id="rId17"/>
    <p:sldId id="458" r:id="rId18"/>
    <p:sldId id="461" r:id="rId19"/>
    <p:sldId id="462" r:id="rId20"/>
    <p:sldId id="463" r:id="rId21"/>
    <p:sldId id="485" r:id="rId22"/>
    <p:sldId id="467" r:id="rId23"/>
    <p:sldId id="473" r:id="rId24"/>
    <p:sldId id="474" r:id="rId25"/>
    <p:sldId id="475" r:id="rId26"/>
    <p:sldId id="466" r:id="rId27"/>
    <p:sldId id="476" r:id="rId28"/>
    <p:sldId id="477" r:id="rId29"/>
    <p:sldId id="478" r:id="rId30"/>
    <p:sldId id="479" r:id="rId31"/>
    <p:sldId id="480" r:id="rId32"/>
    <p:sldId id="481" r:id="rId33"/>
    <p:sldId id="484" r:id="rId34"/>
    <p:sldId id="483" r:id="rId35"/>
    <p:sldId id="482" r:id="rId36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6" autoAdjust="0"/>
    <p:restoredTop sz="73820"/>
  </p:normalViewPr>
  <p:slideViewPr>
    <p:cSldViewPr snapToGrid="0">
      <p:cViewPr>
        <p:scale>
          <a:sx n="95" d="100"/>
          <a:sy n="95" d="100"/>
        </p:scale>
        <p:origin x="232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CBCAB-17D3-FD4B-A070-DFCC7F5B033F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3FF012-25A2-C14A-8AC9-E041A9BFC468}">
      <dgm:prSet phldrT="[Text]" custT="1"/>
      <dgm:spPr/>
      <dgm:t>
        <a:bodyPr/>
        <a:lstStyle/>
        <a:p>
          <a:r>
            <a:rPr lang="en-US" sz="1600" dirty="0" err="1"/>
            <a:t>Potensial</a:t>
          </a:r>
          <a:r>
            <a:rPr lang="en-US" sz="1600" dirty="0"/>
            <a:t> </a:t>
          </a:r>
          <a:r>
            <a:rPr lang="en-US" sz="1600" i="1" dirty="0" err="1"/>
            <a:t>V</a:t>
          </a:r>
          <a:r>
            <a:rPr lang="en-US" sz="1600" baseline="-25000" dirty="0" err="1"/>
            <a:t>nuc</a:t>
          </a:r>
          <a:endParaRPr lang="en-US" sz="1600" baseline="-25000" dirty="0"/>
        </a:p>
      </dgm:t>
    </dgm:pt>
    <dgm:pt modelId="{2A9F0732-DA43-FD44-8FB1-AFC0E29D9F91}" type="parTrans" cxnId="{07EAE66A-7D81-7949-B89C-A299749D5BDF}">
      <dgm:prSet/>
      <dgm:spPr/>
      <dgm:t>
        <a:bodyPr/>
        <a:lstStyle/>
        <a:p>
          <a:endParaRPr lang="en-US"/>
        </a:p>
      </dgm:t>
    </dgm:pt>
    <dgm:pt modelId="{5FC9F6E4-35C3-4C48-AAB5-812AB2DC9F23}" type="sibTrans" cxnId="{07EAE66A-7D81-7949-B89C-A299749D5BDF}">
      <dgm:prSet/>
      <dgm:spPr/>
      <dgm:t>
        <a:bodyPr/>
        <a:lstStyle/>
        <a:p>
          <a:endParaRPr lang="en-US"/>
        </a:p>
      </dgm:t>
    </dgm:pt>
    <dgm:pt modelId="{84FB9A8B-AFC0-E040-907C-8863A7F19603}">
      <dgm:prSet phldrT="[Text]" custT="1"/>
      <dgm:spPr/>
      <dgm:t>
        <a:bodyPr/>
        <a:lstStyle/>
        <a:p>
          <a:r>
            <a:rPr lang="en-US" sz="1600" dirty="0"/>
            <a:t>Hamilton-operator </a:t>
          </a:r>
          <a:r>
            <a:rPr lang="en-US" sz="1600" i="1" dirty="0"/>
            <a:t>H</a:t>
          </a:r>
        </a:p>
      </dgm:t>
    </dgm:pt>
    <dgm:pt modelId="{705A44C9-2788-4A46-9ADA-9695D6050305}" type="parTrans" cxnId="{94C89731-F274-834D-99D6-FDE93EE7BAAF}">
      <dgm:prSet/>
      <dgm:spPr/>
      <dgm:t>
        <a:bodyPr/>
        <a:lstStyle/>
        <a:p>
          <a:endParaRPr lang="en-US"/>
        </a:p>
      </dgm:t>
    </dgm:pt>
    <dgm:pt modelId="{3EB2B48F-BE1D-3640-8B7B-83790B082940}" type="sibTrans" cxnId="{94C89731-F274-834D-99D6-FDE93EE7BAAF}">
      <dgm:prSet/>
      <dgm:spPr/>
      <dgm:t>
        <a:bodyPr/>
        <a:lstStyle/>
        <a:p>
          <a:endParaRPr lang="en-US"/>
        </a:p>
      </dgm:t>
    </dgm:pt>
    <dgm:pt modelId="{D319730E-F5F1-A944-B90A-C2845C63A370}">
      <dgm:prSet phldrT="[Text]" custT="1"/>
      <dgm:spPr/>
      <dgm:t>
        <a:bodyPr/>
        <a:lstStyle/>
        <a:p>
          <a:r>
            <a:rPr lang="en-US" sz="1600" dirty="0" err="1"/>
            <a:t>Grunntilstand</a:t>
          </a:r>
          <a:r>
            <a:rPr lang="en-US" sz="1600" dirty="0"/>
            <a:t> </a:t>
          </a:r>
          <a:r>
            <a:rPr lang="nb-NO" sz="1600" dirty="0"/>
            <a:t>𝚿</a:t>
          </a:r>
          <a:endParaRPr lang="en-US" sz="1600" dirty="0"/>
        </a:p>
      </dgm:t>
    </dgm:pt>
    <dgm:pt modelId="{697D44CD-F7B4-074C-AB96-A9FCCCFC5FED}" type="parTrans" cxnId="{93DD8FFA-5C26-3B4B-912D-9546309A5198}">
      <dgm:prSet/>
      <dgm:spPr/>
      <dgm:t>
        <a:bodyPr/>
        <a:lstStyle/>
        <a:p>
          <a:endParaRPr lang="en-US"/>
        </a:p>
      </dgm:t>
    </dgm:pt>
    <dgm:pt modelId="{B8A8DE0E-7B26-CF4D-AA0C-69D18CFA8D85}" type="sibTrans" cxnId="{93DD8FFA-5C26-3B4B-912D-9546309A5198}">
      <dgm:prSet/>
      <dgm:spPr/>
      <dgm:t>
        <a:bodyPr/>
        <a:lstStyle/>
        <a:p>
          <a:endParaRPr lang="en-US"/>
        </a:p>
      </dgm:t>
    </dgm:pt>
    <dgm:pt modelId="{643B138D-F442-D74E-B34A-AF9B7A86C53C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600" dirty="0" err="1"/>
            <a:t>Tetthet</a:t>
          </a:r>
          <a:r>
            <a:rPr lang="en-US" sz="1600" dirty="0"/>
            <a:t> </a:t>
          </a:r>
          <a:r>
            <a:rPr lang="nb-NO" sz="1600" dirty="0"/>
            <a:t>𝜌</a:t>
          </a:r>
          <a:endParaRPr lang="en-US" sz="1600" dirty="0"/>
        </a:p>
      </dgm:t>
    </dgm:pt>
    <dgm:pt modelId="{5B17A8BA-77A6-E147-97AD-2FDA5C291AC0}" type="parTrans" cxnId="{A4147B39-5B06-4E41-862D-262580D4E2CC}">
      <dgm:prSet/>
      <dgm:spPr/>
      <dgm:t>
        <a:bodyPr/>
        <a:lstStyle/>
        <a:p>
          <a:endParaRPr lang="en-US"/>
        </a:p>
      </dgm:t>
    </dgm:pt>
    <dgm:pt modelId="{45D41C58-D500-6F42-9CFF-9DE3B35E73D5}" type="sibTrans" cxnId="{A4147B39-5B06-4E41-862D-262580D4E2CC}">
      <dgm:prSet/>
      <dgm:spPr/>
      <dgm:t>
        <a:bodyPr/>
        <a:lstStyle/>
        <a:p>
          <a:endParaRPr lang="en-US"/>
        </a:p>
      </dgm:t>
    </dgm:pt>
    <dgm:pt modelId="{616AC3D2-B15E-4D47-8AD5-BEA8A6F6A6E6}" type="pres">
      <dgm:prSet presAssocID="{BF1CBCAB-17D3-FD4B-A070-DFCC7F5B033F}" presName="cycle" presStyleCnt="0">
        <dgm:presLayoutVars>
          <dgm:dir/>
          <dgm:resizeHandles val="exact"/>
        </dgm:presLayoutVars>
      </dgm:prSet>
      <dgm:spPr/>
    </dgm:pt>
    <dgm:pt modelId="{BE1B4A60-CF3B-044B-A5CB-2F9C4E66EED8}" type="pres">
      <dgm:prSet presAssocID="{F73FF012-25A2-C14A-8AC9-E041A9BFC468}" presName="node" presStyleLbl="node1" presStyleIdx="0" presStyleCnt="4" custRadScaleRad="92070" custRadScaleInc="-12516">
        <dgm:presLayoutVars>
          <dgm:bulletEnabled val="1"/>
        </dgm:presLayoutVars>
      </dgm:prSet>
      <dgm:spPr/>
    </dgm:pt>
    <dgm:pt modelId="{85B47E57-A693-9C47-8DD0-750FF01C43FA}" type="pres">
      <dgm:prSet presAssocID="{5FC9F6E4-35C3-4C48-AAB5-812AB2DC9F23}" presName="sibTrans" presStyleLbl="sibTrans2D1" presStyleIdx="0" presStyleCnt="4"/>
      <dgm:spPr/>
    </dgm:pt>
    <dgm:pt modelId="{BB4FA1FC-8EF0-3A4A-AAF5-D78D38DEB1C7}" type="pres">
      <dgm:prSet presAssocID="{5FC9F6E4-35C3-4C48-AAB5-812AB2DC9F23}" presName="connectorText" presStyleLbl="sibTrans2D1" presStyleIdx="0" presStyleCnt="4"/>
      <dgm:spPr/>
    </dgm:pt>
    <dgm:pt modelId="{06D9551D-AAC7-3B48-8DF0-2DCB6BE19A48}" type="pres">
      <dgm:prSet presAssocID="{84FB9A8B-AFC0-E040-907C-8863A7F19603}" presName="node" presStyleLbl="node1" presStyleIdx="1" presStyleCnt="4" custRadScaleRad="224051" custRadScaleInc="-1256">
        <dgm:presLayoutVars>
          <dgm:bulletEnabled val="1"/>
        </dgm:presLayoutVars>
      </dgm:prSet>
      <dgm:spPr/>
    </dgm:pt>
    <dgm:pt modelId="{D10DDEA6-5477-0648-82B3-16878D354611}" type="pres">
      <dgm:prSet presAssocID="{3EB2B48F-BE1D-3640-8B7B-83790B082940}" presName="sibTrans" presStyleLbl="sibTrans2D1" presStyleIdx="1" presStyleCnt="4"/>
      <dgm:spPr/>
    </dgm:pt>
    <dgm:pt modelId="{6086AD27-6B1E-D643-BF33-31D64C1C274C}" type="pres">
      <dgm:prSet presAssocID="{3EB2B48F-BE1D-3640-8B7B-83790B082940}" presName="connectorText" presStyleLbl="sibTrans2D1" presStyleIdx="1" presStyleCnt="4"/>
      <dgm:spPr/>
    </dgm:pt>
    <dgm:pt modelId="{3CE582AA-6DB0-B041-9D12-4BD36DFE83F5}" type="pres">
      <dgm:prSet presAssocID="{D319730E-F5F1-A944-B90A-C2845C63A370}" presName="node" presStyleLbl="node1" presStyleIdx="2" presStyleCnt="4" custRadScaleRad="70808" custRadScaleInc="16293">
        <dgm:presLayoutVars>
          <dgm:bulletEnabled val="1"/>
        </dgm:presLayoutVars>
      </dgm:prSet>
      <dgm:spPr/>
    </dgm:pt>
    <dgm:pt modelId="{24DC9918-D196-C24E-876E-71663226D51D}" type="pres">
      <dgm:prSet presAssocID="{B8A8DE0E-7B26-CF4D-AA0C-69D18CFA8D85}" presName="sibTrans" presStyleLbl="sibTrans2D1" presStyleIdx="2" presStyleCnt="4"/>
      <dgm:spPr/>
    </dgm:pt>
    <dgm:pt modelId="{9001B6BF-01BF-2142-8F39-B885266CF6BC}" type="pres">
      <dgm:prSet presAssocID="{B8A8DE0E-7B26-CF4D-AA0C-69D18CFA8D85}" presName="connectorText" presStyleLbl="sibTrans2D1" presStyleIdx="2" presStyleCnt="4"/>
      <dgm:spPr/>
    </dgm:pt>
    <dgm:pt modelId="{93D013C8-C755-4848-9B8F-A2DA2CB9F8D3}" type="pres">
      <dgm:prSet presAssocID="{643B138D-F442-D74E-B34A-AF9B7A86C53C}" presName="node" presStyleLbl="node1" presStyleIdx="3" presStyleCnt="4" custRadScaleRad="238970" custRadScaleInc="1178">
        <dgm:presLayoutVars>
          <dgm:bulletEnabled val="1"/>
        </dgm:presLayoutVars>
      </dgm:prSet>
      <dgm:spPr/>
    </dgm:pt>
    <dgm:pt modelId="{4BE27F18-E80A-0640-8982-1FB2A4B69353}" type="pres">
      <dgm:prSet presAssocID="{45D41C58-D500-6F42-9CFF-9DE3B35E73D5}" presName="sibTrans" presStyleLbl="sibTrans2D1" presStyleIdx="3" presStyleCnt="4"/>
      <dgm:spPr/>
    </dgm:pt>
    <dgm:pt modelId="{0C9414FF-0D01-7345-BD0B-D49542570C6E}" type="pres">
      <dgm:prSet presAssocID="{45D41C58-D500-6F42-9CFF-9DE3B35E73D5}" presName="connectorText" presStyleLbl="sibTrans2D1" presStyleIdx="3" presStyleCnt="4"/>
      <dgm:spPr/>
    </dgm:pt>
  </dgm:ptLst>
  <dgm:cxnLst>
    <dgm:cxn modelId="{94C89731-F274-834D-99D6-FDE93EE7BAAF}" srcId="{BF1CBCAB-17D3-FD4B-A070-DFCC7F5B033F}" destId="{84FB9A8B-AFC0-E040-907C-8863A7F19603}" srcOrd="1" destOrd="0" parTransId="{705A44C9-2788-4A46-9ADA-9695D6050305}" sibTransId="{3EB2B48F-BE1D-3640-8B7B-83790B082940}"/>
    <dgm:cxn modelId="{A4147B39-5B06-4E41-862D-262580D4E2CC}" srcId="{BF1CBCAB-17D3-FD4B-A070-DFCC7F5B033F}" destId="{643B138D-F442-D74E-B34A-AF9B7A86C53C}" srcOrd="3" destOrd="0" parTransId="{5B17A8BA-77A6-E147-97AD-2FDA5C291AC0}" sibTransId="{45D41C58-D500-6F42-9CFF-9DE3B35E73D5}"/>
    <dgm:cxn modelId="{F2EE0E4C-6EF2-6246-8223-68EFF82FE365}" type="presOf" srcId="{45D41C58-D500-6F42-9CFF-9DE3B35E73D5}" destId="{0C9414FF-0D01-7345-BD0B-D49542570C6E}" srcOrd="1" destOrd="0" presId="urn:microsoft.com/office/officeart/2005/8/layout/cycle2"/>
    <dgm:cxn modelId="{3DC4AC52-23ED-A344-82E6-4E82F6EBF42E}" type="presOf" srcId="{D319730E-F5F1-A944-B90A-C2845C63A370}" destId="{3CE582AA-6DB0-B041-9D12-4BD36DFE83F5}" srcOrd="0" destOrd="0" presId="urn:microsoft.com/office/officeart/2005/8/layout/cycle2"/>
    <dgm:cxn modelId="{07EAE66A-7D81-7949-B89C-A299749D5BDF}" srcId="{BF1CBCAB-17D3-FD4B-A070-DFCC7F5B033F}" destId="{F73FF012-25A2-C14A-8AC9-E041A9BFC468}" srcOrd="0" destOrd="0" parTransId="{2A9F0732-DA43-FD44-8FB1-AFC0E29D9F91}" sibTransId="{5FC9F6E4-35C3-4C48-AAB5-812AB2DC9F23}"/>
    <dgm:cxn modelId="{41171774-2C9B-0D45-8326-AF5689E613D9}" type="presOf" srcId="{5FC9F6E4-35C3-4C48-AAB5-812AB2DC9F23}" destId="{BB4FA1FC-8EF0-3A4A-AAF5-D78D38DEB1C7}" srcOrd="1" destOrd="0" presId="urn:microsoft.com/office/officeart/2005/8/layout/cycle2"/>
    <dgm:cxn modelId="{19173B74-A580-564A-9526-9223E7DFB1D9}" type="presOf" srcId="{643B138D-F442-D74E-B34A-AF9B7A86C53C}" destId="{93D013C8-C755-4848-9B8F-A2DA2CB9F8D3}" srcOrd="0" destOrd="0" presId="urn:microsoft.com/office/officeart/2005/8/layout/cycle2"/>
    <dgm:cxn modelId="{9F8929B1-6B40-0243-AE7A-C9876724A527}" type="presOf" srcId="{B8A8DE0E-7B26-CF4D-AA0C-69D18CFA8D85}" destId="{24DC9918-D196-C24E-876E-71663226D51D}" srcOrd="0" destOrd="0" presId="urn:microsoft.com/office/officeart/2005/8/layout/cycle2"/>
    <dgm:cxn modelId="{C5BCC7B9-A50D-0045-8359-EFF38AC38439}" type="presOf" srcId="{5FC9F6E4-35C3-4C48-AAB5-812AB2DC9F23}" destId="{85B47E57-A693-9C47-8DD0-750FF01C43FA}" srcOrd="0" destOrd="0" presId="urn:microsoft.com/office/officeart/2005/8/layout/cycle2"/>
    <dgm:cxn modelId="{911BBBCD-1FA8-AB4D-A15C-DCE95EEE93EB}" type="presOf" srcId="{BF1CBCAB-17D3-FD4B-A070-DFCC7F5B033F}" destId="{616AC3D2-B15E-4D47-8AD5-BEA8A6F6A6E6}" srcOrd="0" destOrd="0" presId="urn:microsoft.com/office/officeart/2005/8/layout/cycle2"/>
    <dgm:cxn modelId="{F6CEEFCF-C36A-5F46-9AD2-583802087EB5}" type="presOf" srcId="{3EB2B48F-BE1D-3640-8B7B-83790B082940}" destId="{D10DDEA6-5477-0648-82B3-16878D354611}" srcOrd="0" destOrd="0" presId="urn:microsoft.com/office/officeart/2005/8/layout/cycle2"/>
    <dgm:cxn modelId="{44D98FD7-09AC-FE41-8E71-395627ED97F9}" type="presOf" srcId="{45D41C58-D500-6F42-9CFF-9DE3B35E73D5}" destId="{4BE27F18-E80A-0640-8982-1FB2A4B69353}" srcOrd="0" destOrd="0" presId="urn:microsoft.com/office/officeart/2005/8/layout/cycle2"/>
    <dgm:cxn modelId="{6A2FD4DF-ECB1-3249-BA04-3C338D62440E}" type="presOf" srcId="{3EB2B48F-BE1D-3640-8B7B-83790B082940}" destId="{6086AD27-6B1E-D643-BF33-31D64C1C274C}" srcOrd="1" destOrd="0" presId="urn:microsoft.com/office/officeart/2005/8/layout/cycle2"/>
    <dgm:cxn modelId="{DEC2EBE4-B92B-CA46-ACC1-ABE52841864F}" type="presOf" srcId="{B8A8DE0E-7B26-CF4D-AA0C-69D18CFA8D85}" destId="{9001B6BF-01BF-2142-8F39-B885266CF6BC}" srcOrd="1" destOrd="0" presId="urn:microsoft.com/office/officeart/2005/8/layout/cycle2"/>
    <dgm:cxn modelId="{F04412EC-FF08-7E48-BF32-3D04DA53E7ED}" type="presOf" srcId="{84FB9A8B-AFC0-E040-907C-8863A7F19603}" destId="{06D9551D-AAC7-3B48-8DF0-2DCB6BE19A48}" srcOrd="0" destOrd="0" presId="urn:microsoft.com/office/officeart/2005/8/layout/cycle2"/>
    <dgm:cxn modelId="{93DD8FFA-5C26-3B4B-912D-9546309A5198}" srcId="{BF1CBCAB-17D3-FD4B-A070-DFCC7F5B033F}" destId="{D319730E-F5F1-A944-B90A-C2845C63A370}" srcOrd="2" destOrd="0" parTransId="{697D44CD-F7B4-074C-AB96-A9FCCCFC5FED}" sibTransId="{B8A8DE0E-7B26-CF4D-AA0C-69D18CFA8D85}"/>
    <dgm:cxn modelId="{17DD5AFE-4959-1445-AD32-E880BB81B405}" type="presOf" srcId="{F73FF012-25A2-C14A-8AC9-E041A9BFC468}" destId="{BE1B4A60-CF3B-044B-A5CB-2F9C4E66EED8}" srcOrd="0" destOrd="0" presId="urn:microsoft.com/office/officeart/2005/8/layout/cycle2"/>
    <dgm:cxn modelId="{41D0D6E7-8EBC-FE40-9190-8404D76BAC73}" type="presParOf" srcId="{616AC3D2-B15E-4D47-8AD5-BEA8A6F6A6E6}" destId="{BE1B4A60-CF3B-044B-A5CB-2F9C4E66EED8}" srcOrd="0" destOrd="0" presId="urn:microsoft.com/office/officeart/2005/8/layout/cycle2"/>
    <dgm:cxn modelId="{D04B7017-501B-AC43-8624-2851CD194C66}" type="presParOf" srcId="{616AC3D2-B15E-4D47-8AD5-BEA8A6F6A6E6}" destId="{85B47E57-A693-9C47-8DD0-750FF01C43FA}" srcOrd="1" destOrd="0" presId="urn:microsoft.com/office/officeart/2005/8/layout/cycle2"/>
    <dgm:cxn modelId="{06D2AF41-2B97-3047-84B9-41C2FD5A8994}" type="presParOf" srcId="{85B47E57-A693-9C47-8DD0-750FF01C43FA}" destId="{BB4FA1FC-8EF0-3A4A-AAF5-D78D38DEB1C7}" srcOrd="0" destOrd="0" presId="urn:microsoft.com/office/officeart/2005/8/layout/cycle2"/>
    <dgm:cxn modelId="{66A986E0-88AD-8E44-92A8-D37412B58BE7}" type="presParOf" srcId="{616AC3D2-B15E-4D47-8AD5-BEA8A6F6A6E6}" destId="{06D9551D-AAC7-3B48-8DF0-2DCB6BE19A48}" srcOrd="2" destOrd="0" presId="urn:microsoft.com/office/officeart/2005/8/layout/cycle2"/>
    <dgm:cxn modelId="{CF4E7F00-6AA6-DD49-A12D-DF0D243D791F}" type="presParOf" srcId="{616AC3D2-B15E-4D47-8AD5-BEA8A6F6A6E6}" destId="{D10DDEA6-5477-0648-82B3-16878D354611}" srcOrd="3" destOrd="0" presId="urn:microsoft.com/office/officeart/2005/8/layout/cycle2"/>
    <dgm:cxn modelId="{766BCD9D-0408-2543-AC90-50B9D48CFB3C}" type="presParOf" srcId="{D10DDEA6-5477-0648-82B3-16878D354611}" destId="{6086AD27-6B1E-D643-BF33-31D64C1C274C}" srcOrd="0" destOrd="0" presId="urn:microsoft.com/office/officeart/2005/8/layout/cycle2"/>
    <dgm:cxn modelId="{91953730-89C5-9C47-AE08-FBD9D4B20D1A}" type="presParOf" srcId="{616AC3D2-B15E-4D47-8AD5-BEA8A6F6A6E6}" destId="{3CE582AA-6DB0-B041-9D12-4BD36DFE83F5}" srcOrd="4" destOrd="0" presId="urn:microsoft.com/office/officeart/2005/8/layout/cycle2"/>
    <dgm:cxn modelId="{6D293CCF-ECE1-8C4F-B215-0A6489503D35}" type="presParOf" srcId="{616AC3D2-B15E-4D47-8AD5-BEA8A6F6A6E6}" destId="{24DC9918-D196-C24E-876E-71663226D51D}" srcOrd="5" destOrd="0" presId="urn:microsoft.com/office/officeart/2005/8/layout/cycle2"/>
    <dgm:cxn modelId="{B195112B-CDBB-F745-A916-BEA2A4BCC69B}" type="presParOf" srcId="{24DC9918-D196-C24E-876E-71663226D51D}" destId="{9001B6BF-01BF-2142-8F39-B885266CF6BC}" srcOrd="0" destOrd="0" presId="urn:microsoft.com/office/officeart/2005/8/layout/cycle2"/>
    <dgm:cxn modelId="{76230D2C-3D77-9F4E-9686-77E36C7CE7F9}" type="presParOf" srcId="{616AC3D2-B15E-4D47-8AD5-BEA8A6F6A6E6}" destId="{93D013C8-C755-4848-9B8F-A2DA2CB9F8D3}" srcOrd="6" destOrd="0" presId="urn:microsoft.com/office/officeart/2005/8/layout/cycle2"/>
    <dgm:cxn modelId="{8968AD93-41B0-404B-847D-4F651D127F8E}" type="presParOf" srcId="{616AC3D2-B15E-4D47-8AD5-BEA8A6F6A6E6}" destId="{4BE27F18-E80A-0640-8982-1FB2A4B69353}" srcOrd="7" destOrd="0" presId="urn:microsoft.com/office/officeart/2005/8/layout/cycle2"/>
    <dgm:cxn modelId="{F2DB1114-FF19-9E4A-9FB9-F0B83C74F0DC}" type="presParOf" srcId="{4BE27F18-E80A-0640-8982-1FB2A4B69353}" destId="{0C9414FF-0D01-7345-BD0B-D49542570C6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B4A60-CF3B-044B-A5CB-2F9C4E66EED8}">
      <dsp:nvSpPr>
        <dsp:cNvPr id="0" name=""/>
        <dsp:cNvSpPr/>
      </dsp:nvSpPr>
      <dsp:spPr>
        <a:xfrm>
          <a:off x="3377670" y="114723"/>
          <a:ext cx="1277257" cy="127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Potensial</a:t>
          </a:r>
          <a:r>
            <a:rPr lang="en-US" sz="1600" kern="1200" dirty="0"/>
            <a:t> </a:t>
          </a:r>
          <a:r>
            <a:rPr lang="en-US" sz="1600" i="1" kern="1200" dirty="0" err="1"/>
            <a:t>V</a:t>
          </a:r>
          <a:r>
            <a:rPr lang="en-US" sz="1600" kern="1200" baseline="-25000" dirty="0" err="1"/>
            <a:t>nuc</a:t>
          </a:r>
          <a:endParaRPr lang="en-US" sz="1600" kern="1200" baseline="-25000" dirty="0"/>
        </a:p>
      </dsp:txBody>
      <dsp:txXfrm>
        <a:off x="3564720" y="301773"/>
        <a:ext cx="903157" cy="903157"/>
      </dsp:txXfrm>
    </dsp:sp>
    <dsp:sp modelId="{85B47E57-A693-9C47-8DD0-750FF01C43FA}">
      <dsp:nvSpPr>
        <dsp:cNvPr id="0" name=""/>
        <dsp:cNvSpPr/>
      </dsp:nvSpPr>
      <dsp:spPr>
        <a:xfrm rot="1259304">
          <a:off x="5009153" y="1133372"/>
          <a:ext cx="1119128" cy="431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013443" y="1196427"/>
        <a:ext cx="989806" cy="258644"/>
      </dsp:txXfrm>
    </dsp:sp>
    <dsp:sp modelId="{06D9551D-AAC7-3B48-8DF0-2DCB6BE19A48}">
      <dsp:nvSpPr>
        <dsp:cNvPr id="0" name=""/>
        <dsp:cNvSpPr/>
      </dsp:nvSpPr>
      <dsp:spPr>
        <a:xfrm>
          <a:off x="6541651" y="1328527"/>
          <a:ext cx="1277257" cy="127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Hamilton-operator </a:t>
          </a:r>
          <a:r>
            <a:rPr lang="en-US" sz="1600" i="1" kern="1200" dirty="0"/>
            <a:t>H</a:t>
          </a:r>
        </a:p>
      </dsp:txBody>
      <dsp:txXfrm>
        <a:off x="6728701" y="1515577"/>
        <a:ext cx="903157" cy="903157"/>
      </dsp:txXfrm>
    </dsp:sp>
    <dsp:sp modelId="{D10DDEA6-5477-0648-82B3-16878D354611}">
      <dsp:nvSpPr>
        <dsp:cNvPr id="0" name=""/>
        <dsp:cNvSpPr/>
      </dsp:nvSpPr>
      <dsp:spPr>
        <a:xfrm rot="9764098">
          <a:off x="5087907" y="2234231"/>
          <a:ext cx="1079089" cy="431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5214316" y="2301255"/>
        <a:ext cx="949767" cy="258644"/>
      </dsp:txXfrm>
    </dsp:sp>
    <dsp:sp modelId="{3CE582AA-6DB0-B041-9D12-4BD36DFE83F5}">
      <dsp:nvSpPr>
        <dsp:cNvPr id="0" name=""/>
        <dsp:cNvSpPr/>
      </dsp:nvSpPr>
      <dsp:spPr>
        <a:xfrm>
          <a:off x="3377666" y="2311881"/>
          <a:ext cx="1277257" cy="127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Grunntilstand</a:t>
          </a:r>
          <a:r>
            <a:rPr lang="en-US" sz="1600" kern="1200" dirty="0"/>
            <a:t> </a:t>
          </a:r>
          <a:r>
            <a:rPr lang="nb-NO" sz="1600" kern="1200" dirty="0"/>
            <a:t>𝚿</a:t>
          </a:r>
          <a:endParaRPr lang="en-US" sz="1600" kern="1200" dirty="0"/>
        </a:p>
      </dsp:txBody>
      <dsp:txXfrm>
        <a:off x="3564716" y="2498931"/>
        <a:ext cx="903157" cy="903157"/>
      </dsp:txXfrm>
    </dsp:sp>
    <dsp:sp modelId="{24DC9918-D196-C24E-876E-71663226D51D}">
      <dsp:nvSpPr>
        <dsp:cNvPr id="0" name=""/>
        <dsp:cNvSpPr/>
      </dsp:nvSpPr>
      <dsp:spPr>
        <a:xfrm rot="11849257">
          <a:off x="1955524" y="2252283"/>
          <a:ext cx="1057442" cy="431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2081857" y="2357929"/>
        <a:ext cx="928120" cy="258644"/>
      </dsp:txXfrm>
    </dsp:sp>
    <dsp:sp modelId="{93D013C8-C755-4848-9B8F-A2DA2CB9F8D3}">
      <dsp:nvSpPr>
        <dsp:cNvPr id="0" name=""/>
        <dsp:cNvSpPr/>
      </dsp:nvSpPr>
      <dsp:spPr>
        <a:xfrm>
          <a:off x="256479" y="1328516"/>
          <a:ext cx="1277257" cy="1277257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Tetthet</a:t>
          </a:r>
          <a:r>
            <a:rPr lang="en-US" sz="1600" kern="1200" dirty="0"/>
            <a:t> </a:t>
          </a:r>
          <a:r>
            <a:rPr lang="nb-NO" sz="1600" kern="1200" dirty="0"/>
            <a:t>𝜌</a:t>
          </a:r>
          <a:endParaRPr lang="en-US" sz="1600" kern="1200" dirty="0"/>
        </a:p>
      </dsp:txBody>
      <dsp:txXfrm>
        <a:off x="443529" y="1515566"/>
        <a:ext cx="903157" cy="903157"/>
      </dsp:txXfrm>
    </dsp:sp>
    <dsp:sp modelId="{4BE27F18-E80A-0640-8982-1FB2A4B69353}">
      <dsp:nvSpPr>
        <dsp:cNvPr id="0" name=""/>
        <dsp:cNvSpPr/>
      </dsp:nvSpPr>
      <dsp:spPr>
        <a:xfrm rot="20324972">
          <a:off x="1877756" y="1155974"/>
          <a:ext cx="1097970" cy="431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882153" y="1265625"/>
        <a:ext cx="968648" cy="258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6:25:04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 11 24575,'40'-5'0,"16"1"0,9 3 0,31 2 0,-46 0 0,0 0 0,46 3 0,-7-1 0,-20-1 0,8-1 0,13-1 0,2 0 0,-17 0 0,-22 0 0,-25 0 0,-10 0 0,-10 0 0,-5 0 0,-17 0 0,-56 0 0,-10-1 0,-13-1 0,11 1 0,-5 0 0,-1 0-211,-6 0 1,0 0-1,1 1 211,10 0 0,1 0 0,7 1 0,-5 1 0,10 2 0,-16 3 0,36 1 0,24 0 0,6 0 0,2 2 0,9-2 632,38-1-632,62-2 0,-27-2 0,6 0 0,17 2 0,7 1 0,-22 0 0,3 1 0,2 2-364,7 1 0,3 1 0,1 0 364,5 2 0,2-1 0,-3 0 0,-12-1 0,-3-1 0,-4-1 0,8 1 0,-11-3 0,-6-2 0,-73-7 0,-35 0 0,-10 0 0,-9 0 0,-21 0 0,-4 0 0,0 1 0,0 1 546,-1 1 0,4 2-546,23 1 0,5 1 0,-33 8 0,7 2 0,10-1 0,13-2 0,21-6 0,-2 2 0,2-2 0,-4 2 0,3-1 0,18-4 0,5 0 0,8 0-1696,24 15 0,-13-12 0,17 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56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1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2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5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4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E0E6-7C70-EEEE-A44E-63DED49A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17B1D-0A34-932B-71F5-B7DE0E77C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FD27E-D3B9-867F-F630-8C27FB832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9ABEC-8EE3-095F-F2A6-500AA2CCE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96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69875-24EC-C11C-2D78-BA1B4D5F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F59AB2-9D53-51DB-3FDC-B124343BE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64CE4-E405-8914-4EE7-9F69CE97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8211F-C062-31D2-B603-798B2D52F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5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.xml"/><Relationship Id="rId5" Type="http://schemas.openxmlformats.org/officeDocument/2006/relationships/image" Target="../media/image26.emf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enkva.github.io/kjm260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526C-E1EB-96DB-E42B-E075628E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Første </a:t>
            </a:r>
            <a:r>
              <a:rPr lang="nb-NO" dirty="0" err="1"/>
              <a:t>Hohenberg</a:t>
            </a:r>
            <a:r>
              <a:rPr lang="nb-NO" dirty="0"/>
              <a:t>-</a:t>
            </a:r>
            <a:r>
              <a:rPr lang="nb-NO" dirty="0" err="1"/>
              <a:t>Kohn</a:t>
            </a:r>
            <a:r>
              <a:rPr lang="nb-NO" dirty="0"/>
              <a:t>-teorem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C8A33-58A8-1331-0694-C1E027E5943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774634"/>
          </a:xfrm>
        </p:spPr>
        <p:txBody>
          <a:bodyPr/>
          <a:lstStyle/>
          <a:p>
            <a:r>
              <a:rPr lang="nb-NO" dirty="0"/>
              <a:t>Teoremet: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Konsekvens: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A5B595-D40F-2D76-87B5-5A27551E4084}"/>
              </a:ext>
            </a:extLst>
          </p:cNvPr>
          <p:cNvSpPr/>
          <p:nvPr/>
        </p:nvSpPr>
        <p:spPr>
          <a:xfrm>
            <a:off x="2471854" y="1034883"/>
            <a:ext cx="7248292" cy="1563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Dersom 𝜌 er en grunntilstandstetthet for </a:t>
            </a:r>
            <a:r>
              <a:rPr lang="nb-NO" sz="2000" i="1" dirty="0"/>
              <a:t>ett eller annet </a:t>
            </a:r>
            <a:r>
              <a:rPr lang="nb-NO" sz="2000" dirty="0"/>
              <a:t>kjernepotensial </a:t>
            </a:r>
            <a:r>
              <a:rPr lang="nb-NO" sz="2000" i="1" dirty="0" err="1"/>
              <a:t>V</a:t>
            </a:r>
            <a:r>
              <a:rPr lang="nb-NO" sz="2000" i="1" baseline="-25000" dirty="0" err="1"/>
              <a:t>nuc</a:t>
            </a:r>
            <a:r>
              <a:rPr lang="nb-NO" sz="2000" dirty="0"/>
              <a:t>, så er kjernepotensialet unikt bestemt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773584-467D-D12D-43BD-5413FCDF9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7546627"/>
              </p:ext>
            </p:extLst>
          </p:nvPr>
        </p:nvGraphicFramePr>
        <p:xfrm>
          <a:off x="2204225" y="3031037"/>
          <a:ext cx="8277922" cy="3994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loud Callout 7">
            <a:extLst>
              <a:ext uri="{FF2B5EF4-FFF2-40B4-BE49-F238E27FC236}">
                <a16:creationId xmlns:a16="http://schemas.microsoft.com/office/drawing/2014/main" id="{E1562848-3660-7BB2-9A40-E29A3C9A12A0}"/>
              </a:ext>
            </a:extLst>
          </p:cNvPr>
          <p:cNvSpPr/>
          <p:nvPr/>
        </p:nvSpPr>
        <p:spPr>
          <a:xfrm>
            <a:off x="9578898" y="2417633"/>
            <a:ext cx="2520175" cy="1563351"/>
          </a:xfrm>
          <a:prstGeom prst="cloudCallout">
            <a:avLst>
              <a:gd name="adj1" fmla="val -71718"/>
              <a:gd name="adj2" fmla="val -530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Tettheten bestemmer «alt»!</a:t>
            </a:r>
          </a:p>
        </p:txBody>
      </p:sp>
    </p:spTree>
    <p:extLst>
      <p:ext uri="{BB962C8B-B14F-4D97-AF65-F5344CB8AC3E}">
        <p14:creationId xmlns:p14="http://schemas.microsoft.com/office/powerpoint/2010/main" val="390825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Graphic spid="7" grpId="0">
        <p:bldAsOne/>
      </p:bldGraphic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D42C-1ACD-AA89-48DD-84342FDA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</a:t>
            </a:r>
            <a:r>
              <a:rPr lang="nb-NO" dirty="0" err="1"/>
              <a:t>Hohenberg</a:t>
            </a:r>
            <a:r>
              <a:rPr lang="nb-NO" dirty="0"/>
              <a:t>-</a:t>
            </a:r>
            <a:r>
              <a:rPr lang="nb-NO" dirty="0" err="1"/>
              <a:t>Kohn</a:t>
            </a:r>
            <a:r>
              <a:rPr lang="nb-NO" dirty="0"/>
              <a:t>-teorem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C3EB-07A2-3F8F-61A1-1C9EA14282D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Teoremet: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Funksjonal</a:t>
            </a:r>
            <a:r>
              <a:rPr lang="nb-NO" dirty="0"/>
              <a:t>: Funksjon av funksjon!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ABE07E-7C34-8071-6D90-37A512554A2E}"/>
              </a:ext>
            </a:extLst>
          </p:cNvPr>
          <p:cNvGrpSpPr/>
          <p:nvPr/>
        </p:nvGrpSpPr>
        <p:grpSpPr>
          <a:xfrm>
            <a:off x="2471854" y="1034883"/>
            <a:ext cx="7307766" cy="2394117"/>
            <a:chOff x="2471854" y="1034883"/>
            <a:chExt cx="7307766" cy="23941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C464EF-D928-9BAC-43E9-33BDE80C3A2D}"/>
                </a:ext>
              </a:extLst>
            </p:cNvPr>
            <p:cNvSpPr/>
            <p:nvPr/>
          </p:nvSpPr>
          <p:spPr>
            <a:xfrm>
              <a:off x="2471854" y="1034883"/>
              <a:ext cx="7307766" cy="23941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000" dirty="0"/>
                <a:t>Det finnes en </a:t>
              </a:r>
              <a:r>
                <a:rPr lang="nb-NO" sz="2000" u="sng" dirty="0" err="1"/>
                <a:t>funksjonal</a:t>
              </a:r>
              <a:r>
                <a:rPr lang="nb-NO" sz="2000" dirty="0"/>
                <a:t>  </a:t>
              </a:r>
              <a:r>
                <a:rPr lang="nb-NO" sz="2000" i="1" dirty="0"/>
                <a:t>F</a:t>
              </a:r>
              <a:r>
                <a:rPr lang="nb-NO" sz="2000" dirty="0"/>
                <a:t>[𝜌] som er slik at</a:t>
              </a:r>
            </a:p>
            <a:p>
              <a:pPr algn="ctr"/>
              <a:endParaRPr lang="nb-NO" sz="2000" dirty="0"/>
            </a:p>
            <a:p>
              <a:pPr algn="ctr"/>
              <a:endParaRPr lang="nb-NO" sz="2000" dirty="0"/>
            </a:p>
            <a:p>
              <a:pPr algn="ctr"/>
              <a:endParaRPr lang="nb-NO" sz="20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0BD6EE-B7BB-BD1E-98D0-E6037CBB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4100" y="2231941"/>
              <a:ext cx="5003800" cy="876300"/>
            </a:xfrm>
            <a:prstGeom prst="rect">
              <a:avLst/>
            </a:prstGeom>
          </p:spPr>
        </p:pic>
      </p:grp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5858E60C-B25D-6DDD-8C5F-E204C0729517}"/>
              </a:ext>
            </a:extLst>
          </p:cNvPr>
          <p:cNvSpPr/>
          <p:nvPr/>
        </p:nvSpPr>
        <p:spPr>
          <a:xfrm>
            <a:off x="7716644" y="3808140"/>
            <a:ext cx="3590693" cy="1538869"/>
          </a:xfrm>
          <a:prstGeom prst="borderCallout1">
            <a:avLst>
              <a:gd name="adj1" fmla="val 18750"/>
              <a:gd name="adj2" fmla="val -8333"/>
              <a:gd name="adj3" fmla="val -55491"/>
              <a:gd name="adj4" fmla="val -428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«Universell </a:t>
            </a:r>
            <a:r>
              <a:rPr lang="nb-NO" sz="2000" dirty="0" err="1"/>
              <a:t>funksjonal</a:t>
            </a:r>
            <a:r>
              <a:rPr lang="nb-NO" sz="2000" dirty="0"/>
              <a:t>», gyldig for alle potensialer!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D9A3F6-5214-D55C-E7F4-2B42388F3471}"/>
              </a:ext>
            </a:extLst>
          </p:cNvPr>
          <p:cNvGrpSpPr/>
          <p:nvPr/>
        </p:nvGrpSpPr>
        <p:grpSpPr>
          <a:xfrm>
            <a:off x="1654302" y="4424879"/>
            <a:ext cx="5322501" cy="2271177"/>
            <a:chOff x="1654302" y="4424879"/>
            <a:chExt cx="5322501" cy="2271177"/>
          </a:xfrm>
        </p:grpSpPr>
        <p:sp>
          <p:nvSpPr>
            <p:cNvPr id="8" name="Cloud Callout 7">
              <a:extLst>
                <a:ext uri="{FF2B5EF4-FFF2-40B4-BE49-F238E27FC236}">
                  <a16:creationId xmlns:a16="http://schemas.microsoft.com/office/drawing/2014/main" id="{342F4A77-5FFB-01D2-6CF6-F5E5ABEA6599}"/>
                </a:ext>
              </a:extLst>
            </p:cNvPr>
            <p:cNvSpPr/>
            <p:nvPr/>
          </p:nvSpPr>
          <p:spPr>
            <a:xfrm>
              <a:off x="1654302" y="4739015"/>
              <a:ext cx="5018049" cy="1957041"/>
            </a:xfrm>
            <a:prstGeom prst="cloudCallout">
              <a:avLst>
                <a:gd name="adj1" fmla="val 36945"/>
                <a:gd name="adj2" fmla="val -10274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/>
                <a:t>Dersom vi kjente til </a:t>
              </a:r>
              <a:r>
                <a:rPr lang="nb-NO" sz="1600" i="1" dirty="0"/>
                <a:t>F</a:t>
              </a:r>
              <a:r>
                <a:rPr lang="nb-NO" sz="1600" dirty="0"/>
                <a:t>, så har vi redusert 3N-dimensjonal </a:t>
              </a:r>
              <a:r>
                <a:rPr lang="nb-NO" sz="1600" dirty="0" err="1"/>
                <a:t>Schröedinger</a:t>
              </a:r>
              <a:r>
                <a:rPr lang="nb-NO" sz="1600" dirty="0"/>
                <a:t> til 3-dimensjonal tetthets-optimering!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97E1D9-560C-F59D-BD61-E1920FA3004F}"/>
                </a:ext>
              </a:extLst>
            </p:cNvPr>
            <p:cNvSpPr txBox="1"/>
            <p:nvPr/>
          </p:nvSpPr>
          <p:spPr>
            <a:xfrm rot="20556126">
              <a:off x="5650174" y="4424879"/>
              <a:ext cx="13266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0" dirty="0"/>
                <a:t>🧙‍♂️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2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FE75-06DD-7A66-FA5F-DF7F3263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Intuisjon bak </a:t>
            </a:r>
            <a:r>
              <a:rPr lang="nb-NO" dirty="0" err="1"/>
              <a:t>funksjonal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E5876-7C05-26B7-74FF-4349465DFA2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funksjon som tar en hel funksjon som innputt</a:t>
            </a:r>
          </a:p>
          <a:p>
            <a:r>
              <a:rPr lang="nb-NO" dirty="0"/>
              <a:t>Kan være ekstremt komplisert!</a:t>
            </a:r>
          </a:p>
          <a:p>
            <a:r>
              <a:rPr lang="nb-NO" dirty="0"/>
              <a:t>Her er noen enkle </a:t>
            </a:r>
            <a:r>
              <a:rPr lang="nb-NO" dirty="0" err="1"/>
              <a:t>funksjonaler</a:t>
            </a:r>
            <a:r>
              <a:rPr lang="nb-NO" dirty="0"/>
              <a:t>: </a:t>
            </a:r>
          </a:p>
          <a:p>
            <a:pPr lvl="1"/>
            <a:r>
              <a:rPr lang="nb-NO" dirty="0"/>
              <a:t>(se tavla)</a:t>
            </a:r>
          </a:p>
        </p:txBody>
      </p:sp>
    </p:spTree>
    <p:extLst>
      <p:ext uri="{BB962C8B-B14F-4D97-AF65-F5344CB8AC3E}">
        <p14:creationId xmlns:p14="http://schemas.microsoft.com/office/powerpoint/2010/main" val="384478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2DAC-A548-CCED-F211-5B7B2DFA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bølgefunksjon til tetthet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A7E0B-8D40-4056-770F-0999EE35213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tenker oss at vi ønsker å løse SL til et molekyl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Alle bølgefunksjoner har en </a:t>
            </a:r>
            <a:r>
              <a:rPr lang="nb-NO" u="sng" dirty="0"/>
              <a:t>tetthet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C52CC7A-F54C-89B8-133C-BD22A70F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90" y="1932168"/>
            <a:ext cx="3606800" cy="100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893FA4-E26E-928A-A01A-AA2E961F9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09" y="4733834"/>
            <a:ext cx="5283200" cy="8128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C7A160CE-24E6-745A-28C4-53B2B5D6308B}"/>
              </a:ext>
            </a:extLst>
          </p:cNvPr>
          <p:cNvSpPr/>
          <p:nvPr/>
        </p:nvSpPr>
        <p:spPr>
          <a:xfrm>
            <a:off x="8593909" y="2124166"/>
            <a:ext cx="2419634" cy="1002575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Vi bruker variasjonsmetoden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FFBC7D-0346-3006-A908-DC918C1F1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790" y="3382602"/>
            <a:ext cx="4089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7B1B-8AB2-AA74-FA17-292BC01E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«</a:t>
            </a:r>
            <a:r>
              <a:rPr lang="nb-NO" dirty="0" err="1"/>
              <a:t>Constrained</a:t>
            </a:r>
            <a:r>
              <a:rPr lang="nb-NO" dirty="0"/>
              <a:t>-</a:t>
            </a:r>
            <a:r>
              <a:rPr lang="nb-NO" dirty="0" err="1"/>
              <a:t>search</a:t>
            </a:r>
            <a:r>
              <a:rPr lang="nb-NO" dirty="0"/>
              <a:t>»-formalisme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2A61-C618-EC7F-40AF-67B56ADA759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Tettheten gir enkelt uttrykk for potensiell energi: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Og dermed får vi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deler nå minimering inn i</a:t>
            </a:r>
          </a:p>
          <a:p>
            <a:pPr marL="914423" lvl="1" indent="-457200">
              <a:buFont typeface="+mj-lt"/>
              <a:buAutoNum type="arabicPeriod"/>
            </a:pPr>
            <a:r>
              <a:rPr lang="nb-NO" dirty="0"/>
              <a:t>Minimering over tettheter</a:t>
            </a:r>
          </a:p>
          <a:p>
            <a:pPr marL="914423" lvl="1" indent="-457200">
              <a:buFont typeface="+mj-lt"/>
              <a:buAutoNum type="arabicPeriod"/>
            </a:pPr>
            <a:r>
              <a:rPr lang="nb-NO" dirty="0"/>
              <a:t>Minimering over </a:t>
            </a:r>
            <a:r>
              <a:rPr lang="nb-NO" dirty="0" err="1"/>
              <a:t>bølgefunk</a:t>
            </a:r>
            <a:r>
              <a:rPr lang="nb-NO" dirty="0"/>
              <a:t> med gitt tetthet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C82AA-70A4-4378-6055-962A0C52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93" y="1717575"/>
            <a:ext cx="39497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EE751-AC87-775A-2663-3CF2D96E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643" y="3022600"/>
            <a:ext cx="5156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0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D2AD-32E9-490E-ECF4-29673168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»</a:t>
            </a:r>
            <a:r>
              <a:rPr lang="nb-NO" dirty="0" err="1"/>
              <a:t>Constrained-search</a:t>
            </a:r>
            <a:r>
              <a:rPr lang="nb-NO" dirty="0"/>
              <a:t>» forts.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1DAA-C71E-C8A4-8FB3-BD848095DE2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Dette gir: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Dette definerer en </a:t>
            </a:r>
            <a:r>
              <a:rPr lang="nb-NO" u="sng" dirty="0"/>
              <a:t>universell </a:t>
            </a:r>
            <a:r>
              <a:rPr lang="nb-NO" u="sng" dirty="0" err="1"/>
              <a:t>funksjonal</a:t>
            </a:r>
            <a:r>
              <a:rPr lang="nb-NO" u="sng" dirty="0"/>
              <a:t> </a:t>
            </a:r>
            <a:r>
              <a:rPr lang="nb-NO" i="1" u="sng" dirty="0"/>
              <a:t>F</a:t>
            </a:r>
            <a:endParaRPr lang="nb-NO" i="1" dirty="0"/>
          </a:p>
          <a:p>
            <a:pPr lvl="1"/>
            <a:r>
              <a:rPr lang="nb-NO" i="1" dirty="0"/>
              <a:t>Gyldig for alle molekyler (med N elektroner)!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56FCD-23FA-D2F8-9803-303D0D6E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87" y="2037912"/>
            <a:ext cx="6164504" cy="1802567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05B1DD8C-6CFE-0F1F-1144-AE627A195605}"/>
              </a:ext>
            </a:extLst>
          </p:cNvPr>
          <p:cNvSpPr/>
          <p:nvPr/>
        </p:nvSpPr>
        <p:spPr>
          <a:xfrm>
            <a:off x="8035002" y="3722410"/>
            <a:ext cx="2674128" cy="917110"/>
          </a:xfrm>
          <a:prstGeom prst="borderCallout1">
            <a:avLst>
              <a:gd name="adj1" fmla="val -5842"/>
              <a:gd name="adj2" fmla="val -8247"/>
              <a:gd name="adj3" fmla="val -94552"/>
              <a:gd name="adj4" fmla="val -526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Dette definerer den universelle </a:t>
            </a:r>
            <a:r>
              <a:rPr lang="nb-NO" sz="1600" dirty="0" err="1"/>
              <a:t>funksjonalen</a:t>
            </a:r>
            <a:r>
              <a:rPr lang="nb-NO" sz="1600" dirty="0"/>
              <a:t> eksplisitt!</a:t>
            </a:r>
          </a:p>
        </p:txBody>
      </p:sp>
    </p:spTree>
    <p:extLst>
      <p:ext uri="{BB962C8B-B14F-4D97-AF65-F5344CB8AC3E}">
        <p14:creationId xmlns:p14="http://schemas.microsoft.com/office/powerpoint/2010/main" val="132645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8985-59E0-4D92-D53A-9A2F01A2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Den universelle </a:t>
            </a:r>
            <a:r>
              <a:rPr lang="nb-NO" dirty="0" err="1"/>
              <a:t>funksjonalen</a:t>
            </a:r>
            <a:r>
              <a:rPr lang="nb-NO" dirty="0"/>
              <a:t> </a:t>
            </a:r>
            <a:r>
              <a:rPr lang="nb-NO" i="1" dirty="0"/>
              <a:t>F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C0C01-FE08-A14D-EF01-5C38A3EE524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Veldig komplisert: avhenger av tettheten i alle punkter</a:t>
            </a:r>
          </a:p>
          <a:p>
            <a:r>
              <a:rPr lang="nb-NO" dirty="0"/>
              <a:t>Vi vet egentlig ikke så mye om hvordan </a:t>
            </a:r>
            <a:r>
              <a:rPr lang="nb-NO" i="1" dirty="0"/>
              <a:t>F «ser ut» ...</a:t>
            </a:r>
          </a:p>
          <a:p>
            <a:r>
              <a:rPr lang="nb-NO" dirty="0"/>
              <a:t>Vi er nødt til å introdusere tilnærminger</a:t>
            </a:r>
          </a:p>
          <a:p>
            <a:pPr lvl="1"/>
            <a:r>
              <a:rPr lang="nb-NO" dirty="0"/>
              <a:t>Mange spennende forkortelser «å bli kjent med»:</a:t>
            </a:r>
          </a:p>
          <a:p>
            <a:pPr lvl="1"/>
            <a:r>
              <a:rPr lang="nb-NO" dirty="0"/>
              <a:t>LDA, TPSS, B3LYP ...</a:t>
            </a:r>
          </a:p>
        </p:txBody>
      </p:sp>
    </p:spTree>
    <p:extLst>
      <p:ext uri="{BB962C8B-B14F-4D97-AF65-F5344CB8AC3E}">
        <p14:creationId xmlns:p14="http://schemas.microsoft.com/office/powerpoint/2010/main" val="555436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09505-8B13-BDCE-16D2-42FE130E4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A1C2821-A4C1-9F68-7E41-34968ADE92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0F57430-EA4C-0062-2D71-9D2E626C3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5894F88-DC31-6AB7-8641-618A0EA10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Kohn</a:t>
            </a:r>
            <a:r>
              <a:rPr lang="nb-NO" dirty="0"/>
              <a:t>-</a:t>
            </a:r>
            <a:r>
              <a:rPr lang="nb-NO" dirty="0" err="1"/>
              <a:t>Sham</a:t>
            </a:r>
            <a:r>
              <a:rPr lang="nb-NO" dirty="0"/>
              <a:t>-teori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58E204-4154-84AE-83DC-E4FEFFB0C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7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C0FB-2427-EDC9-CED8-7AC4D93E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Kohn</a:t>
            </a:r>
            <a:r>
              <a:rPr lang="nb-NO" dirty="0"/>
              <a:t> og </a:t>
            </a:r>
            <a:r>
              <a:rPr lang="nb-NO" dirty="0" err="1"/>
              <a:t>Sham</a:t>
            </a:r>
            <a:r>
              <a:rPr lang="nb-NO" dirty="0"/>
              <a:t> sin ide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9E77F0B-1516-7B23-3041-9CBEB4DDB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03" y="1942152"/>
            <a:ext cx="2342898" cy="316877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360EC86-63BD-CB24-29DA-4903A9E41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7" t="2607" r="13235" b="5441"/>
          <a:stretch/>
        </p:blipFill>
        <p:spPr bwMode="auto">
          <a:xfrm>
            <a:off x="2383243" y="1942152"/>
            <a:ext cx="2309855" cy="31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4C73B4B-E3C1-2183-3888-B957127679C6}"/>
              </a:ext>
            </a:extLst>
          </p:cNvPr>
          <p:cNvSpPr/>
          <p:nvPr/>
        </p:nvSpPr>
        <p:spPr>
          <a:xfrm>
            <a:off x="4719102" y="301066"/>
            <a:ext cx="2779801" cy="1899062"/>
          </a:xfrm>
          <a:prstGeom prst="wedgeEllipseCallout">
            <a:avLst>
              <a:gd name="adj1" fmla="val -30507"/>
              <a:gd name="adj2" fmla="val 596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Hva om vi kan beskrive det eksakte systemet som et ikke-vekselvirkende system?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066C4-6ACD-BFF1-671A-CD731D6F08FA}"/>
              </a:ext>
            </a:extLst>
          </p:cNvPr>
          <p:cNvSpPr txBox="1"/>
          <p:nvPr/>
        </p:nvSpPr>
        <p:spPr>
          <a:xfrm>
            <a:off x="2188763" y="5365377"/>
            <a:ext cx="225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/>
              <a:t>Li </a:t>
            </a:r>
            <a:r>
              <a:rPr lang="nb-NO" sz="2000" dirty="0" err="1"/>
              <a:t>Jeu</a:t>
            </a:r>
            <a:r>
              <a:rPr lang="nb-NO" sz="2000" dirty="0"/>
              <a:t> </a:t>
            </a:r>
            <a:r>
              <a:rPr lang="nb-NO" sz="2000" dirty="0" err="1"/>
              <a:t>Sham</a:t>
            </a:r>
            <a:endParaRPr lang="nb-NO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7CC17-700E-014B-A499-074BF056434B}"/>
              </a:ext>
            </a:extLst>
          </p:cNvPr>
          <p:cNvSpPr txBox="1"/>
          <p:nvPr/>
        </p:nvSpPr>
        <p:spPr>
          <a:xfrm>
            <a:off x="7316574" y="5383307"/>
            <a:ext cx="225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/>
              <a:t>Walther </a:t>
            </a:r>
            <a:r>
              <a:rPr lang="nb-NO" sz="2000" dirty="0" err="1"/>
              <a:t>Kohn</a:t>
            </a:r>
            <a:endParaRPr lang="nb-NO" sz="2000" dirty="0"/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B8DA3CB7-D65C-3879-0977-21DB2FA58FC9}"/>
              </a:ext>
            </a:extLst>
          </p:cNvPr>
          <p:cNvSpPr/>
          <p:nvPr/>
        </p:nvSpPr>
        <p:spPr>
          <a:xfrm>
            <a:off x="4706100" y="301066"/>
            <a:ext cx="2779801" cy="1899062"/>
          </a:xfrm>
          <a:prstGeom prst="wedgeEllipseCallout">
            <a:avLst>
              <a:gd name="adj1" fmla="val 42054"/>
              <a:gd name="adj2" fmla="val 540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Hva om vi kan beskrive det eksakte systemet som et ikke-vekselvirkende system med riktig </a:t>
            </a:r>
            <a:r>
              <a:rPr lang="nb-NO" sz="1600" u="sng" dirty="0"/>
              <a:t>tetthet</a:t>
            </a:r>
            <a:r>
              <a:rPr lang="nb-NO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9131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FE2B-323E-A04F-C71E-5BF740541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fiktive «s-systemet»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04DB3D-35A7-E93E-3329-0A9152E4F8C9}"/>
              </a:ext>
            </a:extLst>
          </p:cNvPr>
          <p:cNvGrpSpPr/>
          <p:nvPr/>
        </p:nvGrpSpPr>
        <p:grpSpPr>
          <a:xfrm>
            <a:off x="2309853" y="2178499"/>
            <a:ext cx="1382750" cy="1457392"/>
            <a:chOff x="981308" y="1984918"/>
            <a:chExt cx="1382750" cy="14573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03D76E-6551-5E91-0F1F-619966ED490D}"/>
                </a:ext>
              </a:extLst>
            </p:cNvPr>
            <p:cNvSpPr/>
            <p:nvPr/>
          </p:nvSpPr>
          <p:spPr>
            <a:xfrm>
              <a:off x="1148576" y="2219093"/>
              <a:ext cx="167268" cy="16726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613BF5-C4CD-8A74-4622-F540DFA0B032}"/>
                </a:ext>
              </a:extLst>
            </p:cNvPr>
            <p:cNvSpPr/>
            <p:nvPr/>
          </p:nvSpPr>
          <p:spPr>
            <a:xfrm>
              <a:off x="1914293" y="1984918"/>
              <a:ext cx="167268" cy="16726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9C3FE0-153F-0DF3-E47A-DECF4D0FDFD2}"/>
                </a:ext>
              </a:extLst>
            </p:cNvPr>
            <p:cNvSpPr/>
            <p:nvPr/>
          </p:nvSpPr>
          <p:spPr>
            <a:xfrm>
              <a:off x="981308" y="2923479"/>
              <a:ext cx="167268" cy="16726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F7583F-82E3-5EAE-7C18-ACFDED987DB5}"/>
                </a:ext>
              </a:extLst>
            </p:cNvPr>
            <p:cNvSpPr/>
            <p:nvPr/>
          </p:nvSpPr>
          <p:spPr>
            <a:xfrm>
              <a:off x="1997927" y="2936488"/>
              <a:ext cx="167268" cy="16726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1F222B-1505-0DCF-CBCF-C2B08C0BEB75}"/>
                </a:ext>
              </a:extLst>
            </p:cNvPr>
            <p:cNvSpPr txBox="1"/>
            <p:nvPr/>
          </p:nvSpPr>
          <p:spPr>
            <a:xfrm>
              <a:off x="2083419" y="3103756"/>
              <a:ext cx="249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E7FB6F-5ADC-DCAB-B4E6-A29AC59D00F0}"/>
                </a:ext>
              </a:extLst>
            </p:cNvPr>
            <p:cNvSpPr txBox="1"/>
            <p:nvPr/>
          </p:nvSpPr>
          <p:spPr>
            <a:xfrm>
              <a:off x="1167161" y="2955074"/>
              <a:ext cx="249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1052A3-8A91-05A7-CDB1-E42121133D46}"/>
                </a:ext>
              </a:extLst>
            </p:cNvPr>
            <p:cNvSpPr txBox="1"/>
            <p:nvPr/>
          </p:nvSpPr>
          <p:spPr>
            <a:xfrm>
              <a:off x="1300975" y="2252547"/>
              <a:ext cx="249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D51DF8-6DCF-EAA6-AACF-E069A98F7D91}"/>
                </a:ext>
              </a:extLst>
            </p:cNvPr>
            <p:cNvSpPr txBox="1"/>
            <p:nvPr/>
          </p:nvSpPr>
          <p:spPr>
            <a:xfrm>
              <a:off x="2115014" y="2029523"/>
              <a:ext cx="249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3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B57B7D-ACF8-6A78-B64C-101517C2A36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2644389" y="2262133"/>
            <a:ext cx="598449" cy="23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841F0E-C4EC-8D19-9344-EA39B218702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495706" y="3174674"/>
            <a:ext cx="830766" cy="3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9BC4D0-3412-B3BA-4F3B-036F5A675311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3326472" y="2345767"/>
            <a:ext cx="83634" cy="78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C51168-EAE8-9C7B-9355-BCF1F5966354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2393487" y="2579942"/>
            <a:ext cx="167268" cy="53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0AF9C6-B8D0-3FA6-9F42-4D66F0A94C6F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2452625" y="2321271"/>
            <a:ext cx="814709" cy="820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612D87-A313-971E-53D2-4D7C361EF870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>
            <a:off x="2629520" y="2615405"/>
            <a:ext cx="721448" cy="539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07139057-DC0D-4AB2-F7BF-1040E1CD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638" y="1661529"/>
            <a:ext cx="2692400" cy="3937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2BE31C0-BE6D-BE5D-7796-FF60D09882BB}"/>
              </a:ext>
            </a:extLst>
          </p:cNvPr>
          <p:cNvSpPr txBox="1"/>
          <p:nvPr/>
        </p:nvSpPr>
        <p:spPr>
          <a:xfrm>
            <a:off x="1958278" y="730167"/>
            <a:ext cx="2580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Det faktiske system av vekselvirkende elektroner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11E75D2-3888-6330-08BD-435FA189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1" y="3821739"/>
            <a:ext cx="4549698" cy="3366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71723B-0EFC-F48E-3C0A-A24012EFA908}"/>
              </a:ext>
            </a:extLst>
          </p:cNvPr>
          <p:cNvGrpSpPr/>
          <p:nvPr/>
        </p:nvGrpSpPr>
        <p:grpSpPr>
          <a:xfrm>
            <a:off x="6441224" y="798422"/>
            <a:ext cx="4681344" cy="4173125"/>
            <a:chOff x="6282628" y="730167"/>
            <a:chExt cx="4681344" cy="4173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583ED4-8D05-FB2F-9DB0-28225E7F740B}"/>
                </a:ext>
              </a:extLst>
            </p:cNvPr>
            <p:cNvGrpSpPr/>
            <p:nvPr/>
          </p:nvGrpSpPr>
          <p:grpSpPr>
            <a:xfrm>
              <a:off x="7808024" y="2178499"/>
              <a:ext cx="1382750" cy="1457392"/>
              <a:chOff x="981308" y="1984918"/>
              <a:chExt cx="1382750" cy="14573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57820C7-C3F6-D0E7-0593-19405FE2BE2B}"/>
                  </a:ext>
                </a:extLst>
              </p:cNvPr>
              <p:cNvSpPr/>
              <p:nvPr/>
            </p:nvSpPr>
            <p:spPr>
              <a:xfrm>
                <a:off x="1148576" y="2219093"/>
                <a:ext cx="167268" cy="167268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C5CD517-785F-6F59-B4AD-3656E6BAAF30}"/>
                  </a:ext>
                </a:extLst>
              </p:cNvPr>
              <p:cNvSpPr/>
              <p:nvPr/>
            </p:nvSpPr>
            <p:spPr>
              <a:xfrm>
                <a:off x="1914293" y="1984918"/>
                <a:ext cx="167268" cy="167268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57CD6E0-AC3E-23A5-0CA1-932E24E834BD}"/>
                  </a:ext>
                </a:extLst>
              </p:cNvPr>
              <p:cNvSpPr/>
              <p:nvPr/>
            </p:nvSpPr>
            <p:spPr>
              <a:xfrm>
                <a:off x="981308" y="2923479"/>
                <a:ext cx="167268" cy="167268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8A2CA11-2E7A-DA97-0007-34F7F5D013D7}"/>
                  </a:ext>
                </a:extLst>
              </p:cNvPr>
              <p:cNvSpPr/>
              <p:nvPr/>
            </p:nvSpPr>
            <p:spPr>
              <a:xfrm>
                <a:off x="1997927" y="2936488"/>
                <a:ext cx="167268" cy="167268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F14AD1-E0A1-3015-618C-DB598CC1C564}"/>
                  </a:ext>
                </a:extLst>
              </p:cNvPr>
              <p:cNvSpPr txBox="1"/>
              <p:nvPr/>
            </p:nvSpPr>
            <p:spPr>
              <a:xfrm>
                <a:off x="2083419" y="3103756"/>
                <a:ext cx="249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600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943009-E013-9BE6-063C-772D0293E2E8}"/>
                  </a:ext>
                </a:extLst>
              </p:cNvPr>
              <p:cNvSpPr txBox="1"/>
              <p:nvPr/>
            </p:nvSpPr>
            <p:spPr>
              <a:xfrm>
                <a:off x="1167161" y="2955074"/>
                <a:ext cx="249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600" dirty="0"/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0BA765-5AAB-2F5B-61E5-DC5E0209A2B5}"/>
                  </a:ext>
                </a:extLst>
              </p:cNvPr>
              <p:cNvSpPr txBox="1"/>
              <p:nvPr/>
            </p:nvSpPr>
            <p:spPr>
              <a:xfrm>
                <a:off x="1300975" y="2252547"/>
                <a:ext cx="249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600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A5A4B8-B998-E304-87D5-489A1E0BF0E5}"/>
                  </a:ext>
                </a:extLst>
              </p:cNvPr>
              <p:cNvSpPr txBox="1"/>
              <p:nvPr/>
            </p:nvSpPr>
            <p:spPr>
              <a:xfrm>
                <a:off x="2115014" y="2029523"/>
                <a:ext cx="249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600" dirty="0"/>
                  <a:t>3</a:t>
                </a:r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41882E1-4894-3FE4-B98A-CDAC9391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4235" y="1658251"/>
              <a:ext cx="1905000" cy="3937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1FEEFF-8B7D-8F99-358D-1AE45B0BB44F}"/>
                </a:ext>
              </a:extLst>
            </p:cNvPr>
            <p:cNvSpPr txBox="1"/>
            <p:nvPr/>
          </p:nvSpPr>
          <p:spPr>
            <a:xfrm>
              <a:off x="7333166" y="730167"/>
              <a:ext cx="2580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Et fiktivt system s av ikke-vekselvirkende elektroner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1FCC7D9-A696-1A39-97B7-592A6F202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2628" y="3851941"/>
              <a:ext cx="4681344" cy="34483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19F96B0-ABEF-1447-1F7D-B3266F2CC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6750" y="4395292"/>
              <a:ext cx="3213100" cy="5080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A283565-56EF-22EE-D25A-2E7914BC5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829" y="4446092"/>
            <a:ext cx="2908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3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545F-25EC-5E9B-BA92-4BBB14B7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CF9F1C0-C283-70CE-DD00-0148FB3B35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092E1758-ABE7-C893-149C-6EDC2C934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73925-6C25-DE65-6485-601648D7E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Repetisjon av </a:t>
            </a:r>
            <a:r>
              <a:rPr lang="nb-NO" dirty="0" err="1"/>
              <a:t>Hartree-Fock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2502EE-41A1-37C1-E919-237B08BA5A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1CF8-9BD1-CF4A-2E27-F89BF445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s-systemet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A74E-E6B2-A9DE-0A45-8DCE9AFE12F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kan gjenta HK-teoremene for </a:t>
            </a:r>
            <a:r>
              <a:rPr lang="nb-NO" u="sng" dirty="0"/>
              <a:t>ikke-vekselvirkende elektroner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Hva skjer om vi krever at tettheten er de samme i både s-systemet og det fysiske vekselvirkende systemet?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E9364-2EED-92BD-B7C8-76BE04224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77" y="1938608"/>
            <a:ext cx="19939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93D83-B249-6551-86E1-FC0CE445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999" y="1881458"/>
            <a:ext cx="32131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725AE-A38E-4FF2-177D-6062F1D6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306" y="2666806"/>
            <a:ext cx="4914900" cy="8763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D67CD528-2C9B-7B71-400D-7B729D6DA031}"/>
              </a:ext>
            </a:extLst>
          </p:cNvPr>
          <p:cNvSpPr/>
          <p:nvPr/>
        </p:nvSpPr>
        <p:spPr>
          <a:xfrm>
            <a:off x="9744786" y="648361"/>
            <a:ext cx="2564781" cy="105626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Separasjon av variable = Forholdsvis lett å løse sammenliknet med eksakt problem!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14FBF27F-5864-3456-45AB-43B980CE9BEF}"/>
              </a:ext>
            </a:extLst>
          </p:cNvPr>
          <p:cNvSpPr/>
          <p:nvPr/>
        </p:nvSpPr>
        <p:spPr>
          <a:xfrm>
            <a:off x="8462395" y="3820454"/>
            <a:ext cx="2564781" cy="508000"/>
          </a:xfrm>
          <a:prstGeom prst="borderCallout1">
            <a:avLst>
              <a:gd name="adj1" fmla="val 18750"/>
              <a:gd name="adj2" fmla="val -8333"/>
              <a:gd name="adj3" fmla="val -90590"/>
              <a:gd name="adj4" fmla="val -979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Kun kinetisk energi</a:t>
            </a:r>
          </a:p>
        </p:txBody>
      </p:sp>
    </p:spTree>
    <p:extLst>
      <p:ext uri="{BB962C8B-B14F-4D97-AF65-F5344CB8AC3E}">
        <p14:creationId xmlns:p14="http://schemas.microsoft.com/office/powerpoint/2010/main" val="1852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4D41-0E01-9E89-F632-35D02886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Kohn</a:t>
            </a:r>
            <a:r>
              <a:rPr lang="nb-NO" dirty="0"/>
              <a:t>-</a:t>
            </a:r>
            <a:r>
              <a:rPr lang="nb-NO" dirty="0" err="1"/>
              <a:t>Sham</a:t>
            </a:r>
            <a:r>
              <a:rPr lang="nb-NO" dirty="0"/>
              <a:t>-teori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C40F-65E8-B8C0-CC2F-BFF9D4B51C1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Eksakt problem: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Fiktivt problem: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Vi prøver å bestemme </a:t>
            </a:r>
            <a:r>
              <a:rPr lang="nb-NO" i="1" dirty="0" err="1"/>
              <a:t>V</a:t>
            </a:r>
            <a:r>
              <a:rPr lang="nb-NO" baseline="-25000" dirty="0" err="1"/>
              <a:t>eff</a:t>
            </a:r>
            <a:r>
              <a:rPr lang="nb-NO" dirty="0"/>
              <a:t> slik at den eksakte tetthet faktisk er grunntilstand: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C7082-8DE5-E53E-29DE-7544E757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11324"/>
            <a:ext cx="7772400" cy="835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5A608-4EDE-5547-90D2-867AF3EF6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95" y="1607528"/>
            <a:ext cx="7772400" cy="828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567C2-03E6-0338-7B07-F5387D55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22" y="4837722"/>
            <a:ext cx="5257800" cy="82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FFD53B-32D8-FA11-A6A8-A2A3ADCC0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50" y="5813206"/>
            <a:ext cx="4406900" cy="825500"/>
          </a:xfrm>
          <a:prstGeom prst="rect">
            <a:avLst/>
          </a:prstGeom>
        </p:spPr>
      </p:pic>
      <p:sp>
        <p:nvSpPr>
          <p:cNvPr id="9" name="Line Callout 1 8">
            <a:extLst>
              <a:ext uri="{FF2B5EF4-FFF2-40B4-BE49-F238E27FC236}">
                <a16:creationId xmlns:a16="http://schemas.microsoft.com/office/drawing/2014/main" id="{513A4494-C408-2320-7CDA-DBF3C8EE0B0E}"/>
              </a:ext>
            </a:extLst>
          </p:cNvPr>
          <p:cNvSpPr/>
          <p:nvPr/>
        </p:nvSpPr>
        <p:spPr>
          <a:xfrm>
            <a:off x="3545160" y="1293541"/>
            <a:ext cx="948782" cy="393609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1. Gitt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9A609879-517B-40C1-3FA7-43ACA58B1FCA}"/>
              </a:ext>
            </a:extLst>
          </p:cNvPr>
          <p:cNvSpPr/>
          <p:nvPr/>
        </p:nvSpPr>
        <p:spPr>
          <a:xfrm>
            <a:off x="8299450" y="1194778"/>
            <a:ext cx="2082335" cy="393609"/>
          </a:xfrm>
          <a:prstGeom prst="borderCallout1">
            <a:avLst>
              <a:gd name="adj1" fmla="val 18750"/>
              <a:gd name="adj2" fmla="val -8333"/>
              <a:gd name="adj3" fmla="val 157829"/>
              <a:gd name="adj4" fmla="val -333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2. Eksakt tetthet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D507B980-6AFC-C834-B929-6C4029601B90}"/>
              </a:ext>
            </a:extLst>
          </p:cNvPr>
          <p:cNvSpPr/>
          <p:nvPr/>
        </p:nvSpPr>
        <p:spPr>
          <a:xfrm>
            <a:off x="3411345" y="2455565"/>
            <a:ext cx="2290208" cy="555760"/>
          </a:xfrm>
          <a:prstGeom prst="borderCallout1">
            <a:avLst>
              <a:gd name="adj1" fmla="val 18750"/>
              <a:gd name="adj2" fmla="val -8333"/>
              <a:gd name="adj3" fmla="val 143664"/>
              <a:gd name="adj4" fmla="val -278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4. Da får vi et ukjent potensial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0E9E2A2E-E287-568A-C286-C7BB818DA1F8}"/>
              </a:ext>
            </a:extLst>
          </p:cNvPr>
          <p:cNvSpPr/>
          <p:nvPr/>
        </p:nvSpPr>
        <p:spPr>
          <a:xfrm>
            <a:off x="8590155" y="2286000"/>
            <a:ext cx="2999679" cy="725324"/>
          </a:xfrm>
          <a:prstGeom prst="borderCallout1">
            <a:avLst>
              <a:gd name="adj1" fmla="val 18750"/>
              <a:gd name="adj2" fmla="val -8333"/>
              <a:gd name="adj3" fmla="val 134440"/>
              <a:gd name="adj4" fmla="val -304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3. Vi krever at den eksakte tettheten blir ikke-vekselvirkende grunntilstand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D021A2E8-BAB4-8E1A-8E5D-52F2D480DE01}"/>
              </a:ext>
            </a:extLst>
          </p:cNvPr>
          <p:cNvSpPr/>
          <p:nvPr/>
        </p:nvSpPr>
        <p:spPr>
          <a:xfrm>
            <a:off x="497542" y="5577828"/>
            <a:ext cx="2679986" cy="648128"/>
          </a:xfrm>
          <a:prstGeom prst="borderCallout1">
            <a:avLst>
              <a:gd name="adj1" fmla="val 65481"/>
              <a:gd name="adj2" fmla="val 106798"/>
              <a:gd name="adj3" fmla="val 85213"/>
              <a:gd name="adj4" fmla="val 1256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5. Settes inn i SL for </a:t>
            </a:r>
          </a:p>
          <a:p>
            <a:pPr algn="ctr"/>
            <a:r>
              <a:rPr lang="nb-NO" sz="1600" dirty="0"/>
              <a:t>s-systemet!</a:t>
            </a:r>
          </a:p>
        </p:txBody>
      </p:sp>
    </p:spTree>
    <p:extLst>
      <p:ext uri="{BB962C8B-B14F-4D97-AF65-F5344CB8AC3E}">
        <p14:creationId xmlns:p14="http://schemas.microsoft.com/office/powerpoint/2010/main" val="77103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5D32-0012-5107-1251-3FA0F9D1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Kohn</a:t>
            </a:r>
            <a:r>
              <a:rPr lang="nb-NO" dirty="0"/>
              <a:t>-</a:t>
            </a:r>
            <a:r>
              <a:rPr lang="nb-NO" dirty="0" err="1"/>
              <a:t>Sham</a:t>
            </a:r>
            <a:r>
              <a:rPr lang="nb-NO" dirty="0"/>
              <a:t>-likninga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690ED-A7BB-B5C7-4BF4-E1F89DA57C1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skiller fra </a:t>
            </a:r>
            <a:r>
              <a:rPr lang="nb-NO" dirty="0" err="1"/>
              <a:t>Hartree</a:t>
            </a:r>
            <a:r>
              <a:rPr lang="nb-NO" dirty="0"/>
              <a:t>-energien, for den har man uttrykk for: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Innsetting i s-</a:t>
            </a:r>
            <a:r>
              <a:rPr lang="nb-NO" dirty="0" err="1"/>
              <a:t>Schrödingerlikninga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14910-7DEA-0328-D522-30B0F3C7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39" y="1871701"/>
            <a:ext cx="43180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30F63-917F-F3BB-10BB-B43EA60C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39" y="2512122"/>
            <a:ext cx="44577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F70D86-6001-20D3-F1EA-C018404F0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439" y="3009941"/>
            <a:ext cx="23749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60680-C436-BE2F-5A77-B18111313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582" y="4979102"/>
            <a:ext cx="5956300" cy="1079500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735F336A-C464-3069-4943-5D4B6F019A03}"/>
              </a:ext>
            </a:extLst>
          </p:cNvPr>
          <p:cNvSpPr/>
          <p:nvPr/>
        </p:nvSpPr>
        <p:spPr>
          <a:xfrm>
            <a:off x="7538224" y="3126185"/>
            <a:ext cx="4457700" cy="1594625"/>
          </a:xfrm>
          <a:prstGeom prst="borderCallout1">
            <a:avLst>
              <a:gd name="adj1" fmla="val 29939"/>
              <a:gd name="adj2" fmla="val -4581"/>
              <a:gd name="adj3" fmla="val 120892"/>
              <a:gd name="adj4" fmla="val -345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lang="nb-NO" sz="1600" dirty="0"/>
              <a:t>Samme struktur som </a:t>
            </a:r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-likninga</a:t>
            </a:r>
          </a:p>
          <a:p>
            <a:pPr marL="228600" indent="-228600" algn="ctr">
              <a:buAutoNum type="arabicPeriod"/>
            </a:pPr>
            <a:r>
              <a:rPr lang="nb-NO" sz="1600" dirty="0" err="1"/>
              <a:t>Ikkelinær</a:t>
            </a:r>
            <a:r>
              <a:rPr lang="nb-NO" sz="1600" dirty="0"/>
              <a:t>, uavhengig partikkel-modell</a:t>
            </a:r>
          </a:p>
          <a:p>
            <a:pPr marL="228600" indent="-228600" algn="ctr">
              <a:buAutoNum type="arabicPeriod"/>
            </a:pPr>
            <a:r>
              <a:rPr lang="nb-NO" sz="1600" dirty="0"/>
              <a:t>Exchange-</a:t>
            </a:r>
            <a:r>
              <a:rPr lang="nb-NO" sz="1600" dirty="0" err="1"/>
              <a:t>correlation</a:t>
            </a:r>
            <a:r>
              <a:rPr lang="nb-NO" sz="1600" dirty="0"/>
              <a:t> er </a:t>
            </a:r>
            <a:r>
              <a:rPr lang="nb-NO" sz="1600" u="sng" dirty="0"/>
              <a:t>ukjent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1500F1FE-1ED2-BBD3-A929-BB99E4CDBD86}"/>
              </a:ext>
            </a:extLst>
          </p:cNvPr>
          <p:cNvSpPr/>
          <p:nvPr/>
        </p:nvSpPr>
        <p:spPr>
          <a:xfrm>
            <a:off x="8798312" y="1371600"/>
            <a:ext cx="2520176" cy="893801"/>
          </a:xfrm>
          <a:prstGeom prst="borderCallout1">
            <a:avLst>
              <a:gd name="adj1" fmla="val 18750"/>
              <a:gd name="adj2" fmla="val -8333"/>
              <a:gd name="adj3" fmla="val 67586"/>
              <a:gd name="adj4" fmla="val -436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«Exchange-</a:t>
            </a:r>
            <a:r>
              <a:rPr lang="nb-NO" sz="1600" dirty="0" err="1"/>
              <a:t>correlation</a:t>
            </a:r>
            <a:r>
              <a:rPr lang="nb-NO" sz="1600" dirty="0"/>
              <a:t>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4E562CA-3FE5-F6B8-A7CE-2F171F1DFC71}"/>
                  </a:ext>
                </a:extLst>
              </p14:cNvPr>
              <p14:cNvContentPartPr/>
              <p14:nvPr/>
            </p14:nvContentPartPr>
            <p14:xfrm>
              <a:off x="6472054" y="5773864"/>
              <a:ext cx="591840" cy="133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4E562CA-3FE5-F6B8-A7CE-2F171F1DFC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4414" y="5756224"/>
                <a:ext cx="62748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FC9B958-B915-94EC-05FF-6BFE8D8CA4D1}"/>
              </a:ext>
            </a:extLst>
          </p:cNvPr>
          <p:cNvSpPr/>
          <p:nvPr/>
        </p:nvSpPr>
        <p:spPr>
          <a:xfrm>
            <a:off x="6438600" y="6005956"/>
            <a:ext cx="2995331" cy="520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B3LYP, TPSS, LDA ....</a:t>
            </a:r>
          </a:p>
        </p:txBody>
      </p:sp>
    </p:spTree>
    <p:extLst>
      <p:ext uri="{BB962C8B-B14F-4D97-AF65-F5344CB8AC3E}">
        <p14:creationId xmlns:p14="http://schemas.microsoft.com/office/powerpoint/2010/main" val="85144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8263-366C-D21E-26E2-3CA1FBFB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Jf. </a:t>
            </a:r>
            <a:r>
              <a:rPr lang="nb-NO" dirty="0" err="1"/>
              <a:t>Hartree-Fock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6E67B-D738-35B9-F052-5CE99C95E3C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Hartree-Fock</a:t>
            </a:r>
            <a:r>
              <a:rPr lang="nb-NO" dirty="0"/>
              <a:t> har enkel «</a:t>
            </a:r>
            <a:r>
              <a:rPr lang="nb-NO" dirty="0" err="1"/>
              <a:t>exchange</a:t>
            </a:r>
            <a:r>
              <a:rPr lang="nb-NO" dirty="0"/>
              <a:t>»: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Potensialet </a:t>
            </a:r>
            <a:r>
              <a:rPr lang="nb-NO" i="1" dirty="0"/>
              <a:t>J</a:t>
            </a:r>
            <a:r>
              <a:rPr lang="nb-NO" dirty="0"/>
              <a:t> kan skrives eksplisitt med tetthet: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Potensialet </a:t>
            </a:r>
            <a:r>
              <a:rPr lang="nb-NO" i="1" dirty="0"/>
              <a:t>K</a:t>
            </a:r>
            <a:r>
              <a:rPr lang="nb-NO" dirty="0"/>
              <a:t> kan også skrives ned, men ikke så instruktivt ...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E7410D75-7406-AB1C-8EDC-997E3AE92051}"/>
              </a:ext>
            </a:extLst>
          </p:cNvPr>
          <p:cNvSpPr/>
          <p:nvPr/>
        </p:nvSpPr>
        <p:spPr>
          <a:xfrm>
            <a:off x="8125098" y="1293223"/>
            <a:ext cx="2103120" cy="669645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«Exchange»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8DC25-B373-811F-E2DC-26500234F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084" y="3445076"/>
            <a:ext cx="3429000" cy="8636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60CC50C0-CB9C-5237-CE6A-15272D3FCBA4}"/>
              </a:ext>
            </a:extLst>
          </p:cNvPr>
          <p:cNvSpPr/>
          <p:nvPr/>
        </p:nvSpPr>
        <p:spPr>
          <a:xfrm>
            <a:off x="8281851" y="2311071"/>
            <a:ext cx="3644900" cy="979715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Elektrostatisk potensial fra ladningstetthet e*rho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B82B1-F19F-4061-3559-584953501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39" y="3470476"/>
            <a:ext cx="38227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2E311B-DD5C-D10B-7AC8-93953BC99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577" y="2054671"/>
            <a:ext cx="4076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3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2FDE-A34E-2A0B-CFB2-1ED774A8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2A04F-70BD-1C6C-2EBE-4458750F2C2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DFT er basert på at tettheten kan erstatte bølgefunksjonen</a:t>
            </a:r>
          </a:p>
          <a:p>
            <a:r>
              <a:rPr lang="nb-NO" dirty="0"/>
              <a:t>Den universelle </a:t>
            </a:r>
            <a:r>
              <a:rPr lang="nb-NO" dirty="0" err="1"/>
              <a:t>funksjonalen</a:t>
            </a:r>
            <a:r>
              <a:rPr lang="nb-NO" dirty="0"/>
              <a:t> </a:t>
            </a:r>
            <a:r>
              <a:rPr lang="nb-NO" i="1" dirty="0"/>
              <a:t>F</a:t>
            </a:r>
            <a:r>
              <a:rPr lang="nb-NO" dirty="0"/>
              <a:t> er ukjent, og må modelleres</a:t>
            </a:r>
          </a:p>
          <a:p>
            <a:r>
              <a:rPr lang="nb-NO" dirty="0" err="1"/>
              <a:t>Kohn</a:t>
            </a:r>
            <a:r>
              <a:rPr lang="nb-NO" dirty="0"/>
              <a:t>-</a:t>
            </a:r>
            <a:r>
              <a:rPr lang="nb-NO" dirty="0" err="1"/>
              <a:t>Sham</a:t>
            </a:r>
            <a:r>
              <a:rPr lang="nb-NO" dirty="0"/>
              <a:t>-teori er veldig lik 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-teori i struktur</a:t>
            </a:r>
          </a:p>
          <a:p>
            <a:pPr lvl="1"/>
            <a:r>
              <a:rPr lang="nb-NO" i="1" dirty="0"/>
              <a:t>F</a:t>
            </a:r>
            <a:r>
              <a:rPr lang="nb-NO" dirty="0"/>
              <a:t> modelleres med </a:t>
            </a:r>
            <a:r>
              <a:rPr lang="nb-NO" dirty="0" err="1"/>
              <a:t>exchange</a:t>
            </a:r>
            <a:r>
              <a:rPr lang="nb-NO" dirty="0"/>
              <a:t>-</a:t>
            </a:r>
            <a:r>
              <a:rPr lang="nb-NO" dirty="0" err="1"/>
              <a:t>correlation</a:t>
            </a:r>
            <a:r>
              <a:rPr lang="nb-NO" dirty="0"/>
              <a:t>-potensial-modeller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3522144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9193-DD44-4845-2A02-FA96356F1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DE2B9AB-65DA-5E9C-58F9-EA6B3637AD8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D4E9B12-4DE3-D9DD-C028-F73F618ED8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5811E4-9A77-3F76-EA1F-E51341CA1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Vanlige </a:t>
            </a:r>
            <a:r>
              <a:rPr lang="nb-NO" dirty="0" err="1"/>
              <a:t>funksjonaltilnærminger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D5EAFC-4E4C-515F-B01D-FB8183EC66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44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D2BC53-6EA1-8542-149F-638843E2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Lokal tetthetstilnærming (LDA)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70110D-D3C7-8F03-24D6-C153D0C6CFE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XC-potensialet avhenger kun av tettheten lokalt, og vi kan separere: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LDA fungerer overraskende bra for systemer med sakte-varierende elektrontetthet, som faste stoffer eller halvledere. Molekyler og atomer er dessverre ikke slik at tettheten er saktevarierende ...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72FAF-267C-31E6-C14C-AA9F129521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2DAE4D-3417-407C-C05D-30DBB3AAE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691" y="1771496"/>
            <a:ext cx="26162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C33CD0-4ED4-C97B-AFB0-6A962B51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18" y="2421450"/>
            <a:ext cx="37719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DB9BAA-32B8-8369-153F-4F7D7584D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18" y="3429000"/>
            <a:ext cx="4457700" cy="82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C7983-F11E-5033-17C4-3D0E3F2AF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026" y="2479792"/>
            <a:ext cx="38735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CC303-E1AD-B5BD-4C10-CC5DC0262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776" y="3600450"/>
            <a:ext cx="2794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98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F920-CCD9-8695-1CD7-789BF95D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Generaliserte gradient-approksimasjoner (GGA)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250E-A1C5-5275-4F63-C09163D5EED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Utvider LDA med å ta med gradienten til tettheten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GGA-</a:t>
            </a:r>
            <a:r>
              <a:rPr lang="nb-NO" dirty="0" err="1"/>
              <a:t>funksjonaler</a:t>
            </a:r>
            <a:r>
              <a:rPr lang="nb-NO" dirty="0"/>
              <a:t> fungerer generelt bedre for molekylære systemer enn LDA, og gir mer nøyaktige bindingslengder, energier og reaksjonsbarrierer, for eksempel.</a:t>
            </a:r>
          </a:p>
          <a:p>
            <a:endParaRPr lang="nb-NO" dirty="0"/>
          </a:p>
          <a:p>
            <a:r>
              <a:rPr lang="nb-NO" dirty="0"/>
              <a:t>PBE (</a:t>
            </a:r>
            <a:r>
              <a:rPr lang="nb-NO" dirty="0" err="1"/>
              <a:t>Perdew-Burke-Ernzerhof</a:t>
            </a:r>
            <a:r>
              <a:rPr lang="nb-NO" dirty="0"/>
              <a:t>): En av de mest populære GGA-</a:t>
            </a:r>
            <a:r>
              <a:rPr lang="nb-NO" dirty="0" err="1"/>
              <a:t>funksjonalene</a:t>
            </a:r>
            <a:r>
              <a:rPr lang="nb-NO" dirty="0"/>
              <a:t>. God balanse mellom nøyaktighet og beregningskostnad.</a:t>
            </a:r>
          </a:p>
          <a:p>
            <a:r>
              <a:rPr lang="nb-NO" dirty="0"/>
              <a:t>BLYP (</a:t>
            </a:r>
            <a:r>
              <a:rPr lang="nb-NO" dirty="0" err="1"/>
              <a:t>Becke</a:t>
            </a:r>
            <a:r>
              <a:rPr lang="nb-NO" dirty="0"/>
              <a:t>-Lee-</a:t>
            </a:r>
            <a:r>
              <a:rPr lang="nb-NO" dirty="0" err="1"/>
              <a:t>Yang</a:t>
            </a:r>
            <a:r>
              <a:rPr lang="nb-NO" dirty="0"/>
              <a:t>-Parr): Gir generelt gode geometrier, reaksjonsenergier, og vibrasjonsfrekvenser for molekyler.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AC550-3682-3DC2-FC55-2F92714F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93" y="1810524"/>
            <a:ext cx="41783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17EA39-0267-9048-7767-DE660152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247" y="1810524"/>
            <a:ext cx="4152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77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8C17-BD49-94F4-353F-DF78DD5A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921422"/>
          </a:xfrm>
        </p:spPr>
        <p:txBody>
          <a:bodyPr/>
          <a:lstStyle/>
          <a:p>
            <a:r>
              <a:rPr lang="nb-NO" dirty="0" err="1"/>
              <a:t>meta</a:t>
            </a:r>
            <a:r>
              <a:rPr lang="nb-NO" dirty="0"/>
              <a:t>-GGA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711B6-536E-5400-FB64-0BF3422F783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Legger til kinetisk energitetthet: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TPSS (Tao-</a:t>
            </a:r>
            <a:r>
              <a:rPr lang="nb-NO" dirty="0" err="1"/>
              <a:t>Perdew</a:t>
            </a:r>
            <a:r>
              <a:rPr lang="nb-NO" dirty="0"/>
              <a:t>-</a:t>
            </a:r>
            <a:r>
              <a:rPr lang="nb-NO" dirty="0" err="1"/>
              <a:t>Staroverov-Scuseria</a:t>
            </a:r>
            <a:r>
              <a:rPr lang="nb-NO" dirty="0"/>
              <a:t>): En av de mest brukte </a:t>
            </a:r>
            <a:r>
              <a:rPr lang="nb-NO" dirty="0" err="1"/>
              <a:t>meta</a:t>
            </a:r>
            <a:r>
              <a:rPr lang="nb-NO" dirty="0"/>
              <a:t>-GGA-</a:t>
            </a:r>
            <a:r>
              <a:rPr lang="nb-NO" dirty="0" err="1"/>
              <a:t>funksjonalene</a:t>
            </a:r>
            <a:r>
              <a:rPr lang="nb-NO" dirty="0"/>
              <a:t>.</a:t>
            </a:r>
          </a:p>
          <a:p>
            <a:r>
              <a:rPr lang="nb-NO" dirty="0"/>
              <a:t>SCAN (</a:t>
            </a:r>
            <a:r>
              <a:rPr lang="nb-NO" dirty="0" err="1"/>
              <a:t>Strongly</a:t>
            </a:r>
            <a:r>
              <a:rPr lang="nb-NO" dirty="0"/>
              <a:t> </a:t>
            </a:r>
            <a:r>
              <a:rPr lang="nb-NO" dirty="0" err="1"/>
              <a:t>Constrained</a:t>
            </a:r>
            <a:r>
              <a:rPr lang="nb-NO" dirty="0"/>
              <a:t> and </a:t>
            </a:r>
            <a:r>
              <a:rPr lang="nb-NO" dirty="0" err="1"/>
              <a:t>Appropriately</a:t>
            </a:r>
            <a:r>
              <a:rPr lang="nb-NO" dirty="0"/>
              <a:t> </a:t>
            </a:r>
            <a:r>
              <a:rPr lang="nb-NO" dirty="0" err="1"/>
              <a:t>Normed</a:t>
            </a:r>
            <a:r>
              <a:rPr lang="nb-NO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25939-9C94-6E8C-2827-3E65A771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1509488"/>
            <a:ext cx="42164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9BCA2-890E-4D8C-51DF-6FAC38B9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862" y="2608710"/>
            <a:ext cx="5321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7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AF25-259C-1D24-A779-A7D53A1A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Hybrid-</a:t>
            </a:r>
            <a:r>
              <a:rPr lang="nb-NO" dirty="0" err="1"/>
              <a:t>funksjonaler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0F596-1E61-6BFB-8014-29AAB50D61D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Låner litt av </a:t>
            </a:r>
            <a:r>
              <a:rPr lang="nb-NO" dirty="0" err="1"/>
              <a:t>exchange</a:t>
            </a:r>
            <a:r>
              <a:rPr lang="nb-NO" dirty="0"/>
              <a:t>-potensialet til </a:t>
            </a:r>
            <a:r>
              <a:rPr lang="nb-NO" dirty="0" err="1"/>
              <a:t>Hartree-Fock</a:t>
            </a:r>
            <a:endParaRPr lang="nb-NO" dirty="0"/>
          </a:p>
          <a:p>
            <a:r>
              <a:rPr lang="nb-NO" dirty="0"/>
              <a:t>Vett og slett -</a:t>
            </a:r>
            <a:r>
              <a:rPr lang="nb-NO" i="1" dirty="0"/>
              <a:t>K</a:t>
            </a:r>
            <a:r>
              <a:rPr lang="nb-NO" dirty="0"/>
              <a:t>-leddet fra 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-teori, inkludert for å forbedre nøyaktigheten.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Hybridfunksjonaler</a:t>
            </a:r>
            <a:r>
              <a:rPr lang="nb-NO" dirty="0"/>
              <a:t> er spesielt gode for organiske molekyler eller overgangsmetall-komplekser. Men, disse </a:t>
            </a:r>
            <a:r>
              <a:rPr lang="nb-NO" dirty="0" err="1"/>
              <a:t>funksjonalene</a:t>
            </a:r>
            <a:r>
              <a:rPr lang="nb-NO" dirty="0"/>
              <a:t> er enda mer kostbare å bruke</a:t>
            </a:r>
          </a:p>
          <a:p>
            <a:r>
              <a:rPr lang="nb-NO" dirty="0"/>
              <a:t>B3LYP (</a:t>
            </a:r>
            <a:r>
              <a:rPr lang="nb-NO" dirty="0" err="1"/>
              <a:t>Becke</a:t>
            </a:r>
            <a:r>
              <a:rPr lang="nb-NO" dirty="0"/>
              <a:t>, 3-parameter, Lee-</a:t>
            </a:r>
            <a:r>
              <a:rPr lang="nb-NO" dirty="0" err="1"/>
              <a:t>Yang</a:t>
            </a:r>
            <a:r>
              <a:rPr lang="nb-NO" dirty="0"/>
              <a:t>-Parr): En av de mest brukte </a:t>
            </a:r>
            <a:r>
              <a:rPr lang="nb-NO" dirty="0" err="1"/>
              <a:t>hybridfunksjonalene</a:t>
            </a:r>
            <a:r>
              <a:rPr lang="nb-NO" dirty="0"/>
              <a:t>.</a:t>
            </a:r>
          </a:p>
          <a:p>
            <a:r>
              <a:rPr lang="nb-NO" dirty="0"/>
              <a:t>PBE0: En hybridversjon av PBE-</a:t>
            </a:r>
            <a:r>
              <a:rPr lang="nb-NO" dirty="0" err="1"/>
              <a:t>funksjonalen</a:t>
            </a:r>
            <a:r>
              <a:rPr lang="nb-NO" dirty="0"/>
              <a:t>, med 25 % eksakt </a:t>
            </a:r>
            <a:r>
              <a:rPr lang="nb-NO" dirty="0" err="1"/>
              <a:t>Hartree-Fock-exchange</a:t>
            </a:r>
            <a:r>
              <a:rPr lang="nb-NO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A1C8F-07A3-2F26-D801-668CAAD2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478859"/>
            <a:ext cx="7264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EBD9E0-E25F-FF30-FDE9-5C9749CC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Hartree-Fock</a:t>
            </a:r>
            <a:r>
              <a:rPr lang="nb-NO" dirty="0"/>
              <a:t>: essensen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2105F1-F48E-CADE-A3C8-4755F05194E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Variasjonsmetoden</a:t>
            </a:r>
          </a:p>
          <a:p>
            <a:r>
              <a:rPr lang="nb-NO" dirty="0"/>
              <a:t>Bølgefunksjonen var en </a:t>
            </a:r>
            <a:r>
              <a:rPr lang="nb-NO" dirty="0" err="1"/>
              <a:t>Slater</a:t>
            </a:r>
            <a:r>
              <a:rPr lang="nb-NO" dirty="0"/>
              <a:t>-determinant</a:t>
            </a:r>
          </a:p>
          <a:p>
            <a:pPr lvl="1"/>
            <a:r>
              <a:rPr lang="nb-NO" dirty="0"/>
              <a:t>Elektronene var uavhengige – «</a:t>
            </a:r>
            <a:r>
              <a:rPr lang="nb-NO" dirty="0" err="1"/>
              <a:t>mean-field</a:t>
            </a:r>
            <a:r>
              <a:rPr lang="nb-NO" dirty="0"/>
              <a:t>»</a:t>
            </a:r>
          </a:p>
          <a:p>
            <a:r>
              <a:rPr lang="nb-NO" dirty="0"/>
              <a:t>Orbitalene i determinanten bestemmes av ikke-lineær egenverdilikning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2FED-B1EB-2BF8-3493-82169B86A9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B098D-AB22-D259-1116-42142017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3429000"/>
            <a:ext cx="6743700" cy="88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85D42D-5E37-2868-CA4C-79AD4FE4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638" y="5215519"/>
            <a:ext cx="3644900" cy="39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CC45B1-DB7B-4850-BF0D-0447FA54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358" y="4527378"/>
            <a:ext cx="1778000" cy="3556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3191CEEB-3652-515E-2EA2-AB30E5337DCE}"/>
              </a:ext>
            </a:extLst>
          </p:cNvPr>
          <p:cNvSpPr/>
          <p:nvPr/>
        </p:nvSpPr>
        <p:spPr>
          <a:xfrm>
            <a:off x="7718547" y="4318000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-41794"/>
              <a:gd name="adj4" fmla="val -4251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-orbitaler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56168B7C-6BAB-26A8-82EB-BE198116A3D9}"/>
              </a:ext>
            </a:extLst>
          </p:cNvPr>
          <p:cNvSpPr/>
          <p:nvPr/>
        </p:nvSpPr>
        <p:spPr>
          <a:xfrm>
            <a:off x="7298364" y="5890812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-266466"/>
              <a:gd name="adj4" fmla="val -338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-energier</a:t>
            </a:r>
          </a:p>
        </p:txBody>
      </p:sp>
    </p:spTree>
    <p:extLst>
      <p:ext uri="{BB962C8B-B14F-4D97-AF65-F5344CB8AC3E}">
        <p14:creationId xmlns:p14="http://schemas.microsoft.com/office/powerpoint/2010/main" val="1372552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2B52-287C-8D18-4AB0-8CD134C2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ACBA-8C24-7B5B-7497-AEAC9E032815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DFT er arbeidshesten i kvantekjemi</a:t>
            </a:r>
          </a:p>
          <a:p>
            <a:r>
              <a:rPr lang="nb-NO" dirty="0"/>
              <a:t>Partiklene blir modellert som uavhengige, med </a:t>
            </a:r>
            <a:r>
              <a:rPr lang="nb-NO" dirty="0" err="1"/>
              <a:t>ikkelineært</a:t>
            </a:r>
            <a:r>
              <a:rPr lang="nb-NO" dirty="0"/>
              <a:t> effektivt potensial</a:t>
            </a:r>
          </a:p>
          <a:p>
            <a:pPr lvl="1"/>
            <a:r>
              <a:rPr lang="nb-NO" dirty="0"/>
              <a:t>«</a:t>
            </a:r>
            <a:r>
              <a:rPr lang="nb-NO" dirty="0" err="1"/>
              <a:t>Self-Consistent</a:t>
            </a:r>
            <a:r>
              <a:rPr lang="nb-NO" dirty="0"/>
              <a:t> Field», som </a:t>
            </a:r>
            <a:r>
              <a:rPr lang="nb-NO" dirty="0" err="1"/>
              <a:t>Hartree-Fock</a:t>
            </a:r>
            <a:endParaRPr lang="nb-NO" dirty="0"/>
          </a:p>
          <a:p>
            <a:r>
              <a:rPr lang="nb-NO" dirty="0"/>
              <a:t>Vi har </a:t>
            </a:r>
            <a:r>
              <a:rPr lang="nb-NO" u="sng" dirty="0"/>
              <a:t>ikke</a:t>
            </a:r>
            <a:r>
              <a:rPr lang="nb-NO" dirty="0"/>
              <a:t> en bølgefunksjon i DFT, kun tetthet</a:t>
            </a:r>
          </a:p>
          <a:p>
            <a:r>
              <a:rPr lang="nb-NO" dirty="0"/>
              <a:t>DFT inneholder en ukjent universell </a:t>
            </a:r>
            <a:r>
              <a:rPr lang="nb-NO" dirty="0" err="1"/>
              <a:t>funksjonal</a:t>
            </a:r>
            <a:r>
              <a:rPr lang="nb-NO" dirty="0"/>
              <a:t> – </a:t>
            </a:r>
            <a:r>
              <a:rPr lang="nb-NO" i="1" dirty="0"/>
              <a:t>F</a:t>
            </a:r>
          </a:p>
          <a:p>
            <a:pPr lvl="1"/>
            <a:r>
              <a:rPr lang="nb-NO" dirty="0"/>
              <a:t>Ekvivalent ukjent </a:t>
            </a:r>
            <a:r>
              <a:rPr lang="nb-NO" dirty="0" err="1"/>
              <a:t>funksjonal</a:t>
            </a:r>
            <a:r>
              <a:rPr lang="nb-NO" dirty="0"/>
              <a:t>: </a:t>
            </a:r>
            <a:r>
              <a:rPr lang="nb-NO" i="1" dirty="0" err="1"/>
              <a:t>E</a:t>
            </a:r>
            <a:r>
              <a:rPr lang="nb-NO" baseline="-25000" dirty="0" err="1"/>
              <a:t>xc</a:t>
            </a:r>
            <a:r>
              <a:rPr lang="nb-NO" baseline="-25000" dirty="0"/>
              <a:t> </a:t>
            </a:r>
            <a:r>
              <a:rPr lang="nb-NO" dirty="0"/>
              <a:t>eller </a:t>
            </a:r>
            <a:r>
              <a:rPr lang="nb-NO" i="1" dirty="0" err="1"/>
              <a:t>V</a:t>
            </a:r>
            <a:r>
              <a:rPr lang="nb-NO" baseline="-25000" dirty="0" err="1"/>
              <a:t>xc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Denne modelleres på ulikt vis – herav metoder som LDA, BLYP, osv.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26490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7C85-80CE-0E07-A6CD-E00FC9EC9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5742A3BB-AA05-C647-7B28-A4DC0909039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6A17DB6F-CC14-348E-E89D-BC3EB6FBF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565BC76-323B-173D-4057-5FF624871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En introduksjon til </a:t>
            </a:r>
            <a:r>
              <a:rPr lang="nb-NO" dirty="0" err="1"/>
              <a:t>PySCF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00DA377-2CE6-8514-E044-BDFE9E957D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31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B060-B743-57DD-63DD-7CD5255F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viser en </a:t>
            </a:r>
            <a:r>
              <a:rPr lang="nb-NO" dirty="0" err="1"/>
              <a:t>Jupyter</a:t>
            </a:r>
            <a:r>
              <a:rPr lang="nb-NO" dirty="0"/>
              <a:t> </a:t>
            </a:r>
            <a:r>
              <a:rPr lang="nb-NO" dirty="0" err="1"/>
              <a:t>notebook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3C51D-92E1-62B1-C991-890A72E91A5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865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03ED1-DB97-6963-FC9B-32FB9F0FA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8936EDC5-D50F-B647-031C-D7807D17DE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AA43221-0F55-E84B-6918-57579EA73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27845CE-A35F-D808-7D19-46A3E5C93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Tetthetsfunksjonalteori</a:t>
            </a:r>
            <a:r>
              <a:rPr lang="nb-NO" dirty="0"/>
              <a:t>: Introduksjon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18D8AA-3E0B-DC16-8CFB-C2DE3109C3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7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24AB-262D-1692-9639-81C607A1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Kort om </a:t>
            </a:r>
            <a:r>
              <a:rPr lang="nb-NO" dirty="0" err="1"/>
              <a:t>tetthetsfunksjonalteori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7F2F4-118D-F936-0693-92AFA8D3E70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Arbeidshesten i kvantekjemi og materialvitenskap</a:t>
            </a:r>
          </a:p>
          <a:p>
            <a:r>
              <a:rPr lang="nb-NO" dirty="0"/>
              <a:t>Likner på </a:t>
            </a:r>
            <a:r>
              <a:rPr lang="nb-NO" dirty="0" err="1"/>
              <a:t>Hartree-Fock</a:t>
            </a:r>
            <a:r>
              <a:rPr lang="nb-NO" dirty="0"/>
              <a:t>, men effektivt potensial er annerledes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Grunnleggende ide:</a:t>
            </a:r>
          </a:p>
          <a:p>
            <a:pPr lvl="1"/>
            <a:r>
              <a:rPr lang="nb-NO" dirty="0"/>
              <a:t>Elektrontettheten bestemmer alle fysiske størrelser – i prinsippet</a:t>
            </a:r>
          </a:p>
          <a:p>
            <a:pPr lvl="1"/>
            <a:endParaRPr lang="nb-NO" dirty="0"/>
          </a:p>
          <a:p>
            <a:r>
              <a:rPr lang="nb-NO" dirty="0"/>
              <a:t>Engel dekker lite av DFT, men se notat lagt ut her:</a:t>
            </a:r>
          </a:p>
          <a:p>
            <a:pPr lvl="1"/>
            <a:r>
              <a:rPr lang="nb-NO" dirty="0">
                <a:hlinkClick r:id="rId3"/>
              </a:rPr>
              <a:t>https://simenkva.github.io/kjm2601/</a:t>
            </a:r>
            <a:r>
              <a:rPr lang="nb-NO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42BD0-458F-76D5-DFAA-686A350B3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0" y="2074537"/>
            <a:ext cx="5956300" cy="10795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199632F9-BE62-1E7D-8573-EB94C77F7023}"/>
              </a:ext>
            </a:extLst>
          </p:cNvPr>
          <p:cNvSpPr/>
          <p:nvPr/>
        </p:nvSpPr>
        <p:spPr>
          <a:xfrm>
            <a:off x="8097931" y="2857589"/>
            <a:ext cx="2140698" cy="592896"/>
          </a:xfrm>
          <a:prstGeom prst="borderCallout1">
            <a:avLst>
              <a:gd name="adj1" fmla="val 18750"/>
              <a:gd name="adj2" fmla="val -8333"/>
              <a:gd name="adj3" fmla="val -24947"/>
              <a:gd name="adj4" fmla="val -489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i="1" dirty="0"/>
              <a:t>I HF var dette K</a:t>
            </a:r>
          </a:p>
        </p:txBody>
      </p:sp>
    </p:spTree>
    <p:extLst>
      <p:ext uri="{BB962C8B-B14F-4D97-AF65-F5344CB8AC3E}">
        <p14:creationId xmlns:p14="http://schemas.microsoft.com/office/powerpoint/2010/main" val="31711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6F7F-4101-70D8-9075-701DB28E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Walther </a:t>
            </a:r>
            <a:r>
              <a:rPr lang="nb-NO" dirty="0" err="1"/>
              <a:t>Kohn</a:t>
            </a:r>
            <a:r>
              <a:rPr lang="nb-NO" dirty="0"/>
              <a:t> (1923-2016)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44430C-46E1-9B33-AFC5-21241B87B16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6923316" cy="4975236"/>
          </a:xfrm>
        </p:spPr>
        <p:txBody>
          <a:bodyPr/>
          <a:lstStyle/>
          <a:p>
            <a:r>
              <a:rPr lang="nb-NO" dirty="0" err="1"/>
              <a:t>Østeriksk</a:t>
            </a:r>
            <a:r>
              <a:rPr lang="nb-NO" dirty="0"/>
              <a:t>-Amerikansk jødisk fysiker</a:t>
            </a:r>
          </a:p>
          <a:p>
            <a:r>
              <a:rPr lang="nb-NO" dirty="0"/>
              <a:t>Ble evakuert til Canada som tenåring da Hitler annekterte Østerrike</a:t>
            </a:r>
          </a:p>
          <a:p>
            <a:r>
              <a:rPr lang="nb-NO" dirty="0"/>
              <a:t>Fikk ikke lov til å studere kjemi da han var «tysk»</a:t>
            </a:r>
          </a:p>
          <a:p>
            <a:r>
              <a:rPr lang="nb-NO" dirty="0"/>
              <a:t>Nobelpris i 1998 – i kjemi – for oppfinnelsen av DFT</a:t>
            </a:r>
          </a:p>
          <a:p>
            <a:endParaRPr lang="nb-NO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E7ECD2F-CCC4-A107-148D-507D379E0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89" y="703852"/>
            <a:ext cx="3678539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0D7D-0730-284D-FC34-D7B181F2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bølgefunksjon til tetthet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3BF7-F41C-4E10-465E-5B36B7B5FB9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N-elektron-bølgefunksjonen er </a:t>
            </a:r>
            <a:r>
              <a:rPr lang="nb-NO" u="sng" dirty="0"/>
              <a:t>ekstremt komplisert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En av de viktigste </a:t>
            </a:r>
            <a:r>
              <a:rPr lang="nb-NO" dirty="0" err="1"/>
              <a:t>observablene</a:t>
            </a:r>
            <a:r>
              <a:rPr lang="nb-NO" dirty="0"/>
              <a:t> er </a:t>
            </a:r>
            <a:r>
              <a:rPr lang="nb-NO" u="sng" dirty="0"/>
              <a:t>elektrontettheten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Antallet elektroner per volumenhet</a:t>
            </a:r>
          </a:p>
          <a:p>
            <a:r>
              <a:rPr lang="nb-NO" dirty="0"/>
              <a:t>Tettheten er </a:t>
            </a:r>
            <a:r>
              <a:rPr lang="nb-NO" u="sng" dirty="0"/>
              <a:t>mye lettere å modellere</a:t>
            </a:r>
            <a:r>
              <a:rPr lang="nb-NO" dirty="0"/>
              <a:t> enn bølgefunksjonen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0A6AF-5F45-189A-C0FA-20F5CA3F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04" y="1873613"/>
            <a:ext cx="19685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E0A34-5B71-C630-4490-C3AD66A3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3937000"/>
            <a:ext cx="5283200" cy="8128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C0A30AF2-ACD2-54A7-7A12-D8506FD57766}"/>
              </a:ext>
            </a:extLst>
          </p:cNvPr>
          <p:cNvSpPr/>
          <p:nvPr/>
        </p:nvSpPr>
        <p:spPr>
          <a:xfrm>
            <a:off x="8098972" y="1293223"/>
            <a:ext cx="3304902" cy="701426"/>
          </a:xfrm>
          <a:prstGeom prst="borderCallout1">
            <a:avLst>
              <a:gd name="adj1" fmla="val 18750"/>
              <a:gd name="adj2" fmla="val -8333"/>
              <a:gd name="adj3" fmla="val 100478"/>
              <a:gd name="adj4" fmla="val -419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3N koordinater (pluss spinn...)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D4321C39-6A6A-ABA3-AACF-93FE54F106FD}"/>
              </a:ext>
            </a:extLst>
          </p:cNvPr>
          <p:cNvSpPr/>
          <p:nvPr/>
        </p:nvSpPr>
        <p:spPr>
          <a:xfrm>
            <a:off x="8347166" y="3331029"/>
            <a:ext cx="3304902" cy="701426"/>
          </a:xfrm>
          <a:prstGeom prst="borderCallout1">
            <a:avLst>
              <a:gd name="adj1" fmla="val 18750"/>
              <a:gd name="adj2" fmla="val -8333"/>
              <a:gd name="adj3" fmla="val 109790"/>
              <a:gd name="adj4" fmla="val -1241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3 koordinater</a:t>
            </a:r>
          </a:p>
        </p:txBody>
      </p:sp>
    </p:spTree>
    <p:extLst>
      <p:ext uri="{BB962C8B-B14F-4D97-AF65-F5344CB8AC3E}">
        <p14:creationId xmlns:p14="http://schemas.microsoft.com/office/powerpoint/2010/main" val="319184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D8DC-E6B0-FFE3-96C5-DD6A6EB6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Tetthet fra </a:t>
            </a:r>
            <a:r>
              <a:rPr lang="nb-NO" dirty="0" err="1"/>
              <a:t>Slater</a:t>
            </a:r>
            <a:r>
              <a:rPr lang="nb-NO" dirty="0"/>
              <a:t>-determinant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B9AB9-AA17-D43E-9B3E-08AA5534E41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dobbeltokkuperte orbitaler, som i HF: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Partikkel i boks som enkelt eksempel: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E23CC-5709-6658-2770-A3AE1C93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28" y="1638610"/>
            <a:ext cx="2603500" cy="10160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BEC50110-9FF9-F85D-4C0A-6C091E9FED85}"/>
              </a:ext>
            </a:extLst>
          </p:cNvPr>
          <p:cNvSpPr/>
          <p:nvPr/>
        </p:nvSpPr>
        <p:spPr>
          <a:xfrm>
            <a:off x="8043620" y="598806"/>
            <a:ext cx="3486740" cy="969120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Hvert elektron bidrar med ekvivalent term til tettheten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F2B6E-211C-6B05-EA89-EAC2F4BBA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601" y="3538051"/>
            <a:ext cx="4338404" cy="3256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C12C6-2C55-6999-3BB9-7E6064B8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533" y="3548177"/>
            <a:ext cx="4338404" cy="3256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12D934-0688-7337-CF38-C9298EE83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596" y="3538051"/>
            <a:ext cx="4338404" cy="32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840-25F1-B49A-FAF6-EE4A94601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78F945CC-06C5-3A45-9E7A-1CA7B7C6F2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C871D768-3A2D-CEE5-949A-08826E9FC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9336C70-F867-0051-2D90-B137105AD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Hohenberg</a:t>
            </a:r>
            <a:r>
              <a:rPr lang="nb-NO" dirty="0"/>
              <a:t>-</a:t>
            </a:r>
            <a:r>
              <a:rPr lang="nb-NO" dirty="0" err="1"/>
              <a:t>Kohn</a:t>
            </a:r>
            <a:r>
              <a:rPr lang="nb-NO" dirty="0"/>
              <a:t>-teoremene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4AEF83C-57B5-45EC-7715-2C3EFBD9D6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8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15809</TotalTime>
  <Words>1023</Words>
  <Application>Microsoft Macintosh PowerPoint</Application>
  <PresentationFormat>Widescreen</PresentationFormat>
  <Paragraphs>247</Paragraphs>
  <Slides>32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Arial, sans-serif</vt:lpstr>
      <vt:lpstr>Calibri</vt:lpstr>
      <vt:lpstr>Office Theme</vt:lpstr>
      <vt:lpstr>KJM2601 – forelesning 14</vt:lpstr>
      <vt:lpstr>Repetisjon av Hartree-Fock</vt:lpstr>
      <vt:lpstr>Hartree-Fock: essensen</vt:lpstr>
      <vt:lpstr>Tetthetsfunksjonalteori: Introduksjon</vt:lpstr>
      <vt:lpstr>Kort om tetthetsfunksjonalteori</vt:lpstr>
      <vt:lpstr>Walther Kohn (1923-2016)</vt:lpstr>
      <vt:lpstr>Fra bølgefunksjon til tetthet</vt:lpstr>
      <vt:lpstr>Tetthet fra Slater-determinant</vt:lpstr>
      <vt:lpstr>Hohenberg-Kohn-teoremene</vt:lpstr>
      <vt:lpstr>Første Hohenberg-Kohn-teorem</vt:lpstr>
      <vt:lpstr>Andre Hohenberg-Kohn-teorem</vt:lpstr>
      <vt:lpstr>Intuisjon bak funksjonal</vt:lpstr>
      <vt:lpstr>Fra bølgefunksjon til tetthet</vt:lpstr>
      <vt:lpstr>«Constrained-search»-formalisme</vt:lpstr>
      <vt:lpstr>»Constrained-search» forts.</vt:lpstr>
      <vt:lpstr>Den universelle funksjonalen F</vt:lpstr>
      <vt:lpstr>Kohn-Sham-teori</vt:lpstr>
      <vt:lpstr>Kohn og Sham sin ide</vt:lpstr>
      <vt:lpstr>Det fiktive «s-systemet»</vt:lpstr>
      <vt:lpstr>s-systemet 2</vt:lpstr>
      <vt:lpstr>Kohn-Sham-teori</vt:lpstr>
      <vt:lpstr>Kohn-Sham-likninga</vt:lpstr>
      <vt:lpstr>Jf. Hartree-Fock</vt:lpstr>
      <vt:lpstr>Oppsummering</vt:lpstr>
      <vt:lpstr>Vanlige funksjonaltilnærminger</vt:lpstr>
      <vt:lpstr>Lokal tetthetstilnærming (LDA)</vt:lpstr>
      <vt:lpstr>Generaliserte gradient-approksimasjoner (GGA)</vt:lpstr>
      <vt:lpstr>meta-GGA</vt:lpstr>
      <vt:lpstr>Hybrid-funksjonaler</vt:lpstr>
      <vt:lpstr>Oppsummering</vt:lpstr>
      <vt:lpstr>En introduksjon til PySCF</vt:lpstr>
      <vt:lpstr>Vi viser en Jupyter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77</cp:revision>
  <cp:lastPrinted>2024-09-26T08:04:23Z</cp:lastPrinted>
  <dcterms:created xsi:type="dcterms:W3CDTF">2024-08-23T10:30:26Z</dcterms:created>
  <dcterms:modified xsi:type="dcterms:W3CDTF">2024-10-17T09:35:20Z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